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29"/>
  </p:notesMasterIdLst>
  <p:handoutMasterIdLst>
    <p:handoutMasterId r:id="rId30"/>
  </p:handoutMasterIdLst>
  <p:sldIdLst>
    <p:sldId id="495" r:id="rId2"/>
    <p:sldId id="496" r:id="rId3"/>
    <p:sldId id="493" r:id="rId4"/>
    <p:sldId id="511" r:id="rId5"/>
    <p:sldId id="513" r:id="rId6"/>
    <p:sldId id="497" r:id="rId7"/>
    <p:sldId id="512" r:id="rId8"/>
    <p:sldId id="494" r:id="rId9"/>
    <p:sldId id="519" r:id="rId10"/>
    <p:sldId id="499" r:id="rId11"/>
    <p:sldId id="520" r:id="rId12"/>
    <p:sldId id="500" r:id="rId13"/>
    <p:sldId id="501" r:id="rId14"/>
    <p:sldId id="502" r:id="rId15"/>
    <p:sldId id="503" r:id="rId16"/>
    <p:sldId id="509" r:id="rId17"/>
    <p:sldId id="504" r:id="rId18"/>
    <p:sldId id="506" r:id="rId19"/>
    <p:sldId id="507" r:id="rId20"/>
    <p:sldId id="510" r:id="rId21"/>
    <p:sldId id="2142532835" r:id="rId22"/>
    <p:sldId id="518" r:id="rId23"/>
    <p:sldId id="522" r:id="rId24"/>
    <p:sldId id="2142532834" r:id="rId25"/>
    <p:sldId id="508" r:id="rId26"/>
    <p:sldId id="514" r:id="rId27"/>
    <p:sldId id="4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8628E"/>
    <a:srgbClr val="A4DDE8"/>
    <a:srgbClr val="CDCBCC"/>
    <a:srgbClr val="D6D6D8"/>
    <a:srgbClr val="0068A4"/>
    <a:srgbClr val="266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 autoAdjust="0"/>
  </p:normalViewPr>
  <p:slideViewPr>
    <p:cSldViewPr snapToGrid="0" showGuides="1">
      <p:cViewPr varScale="1">
        <p:scale>
          <a:sx n="64" d="100"/>
          <a:sy n="64" d="100"/>
        </p:scale>
        <p:origin x="748" y="60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5" d="100"/>
          <a:sy n="115" d="100"/>
        </p:scale>
        <p:origin x="507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27/05/2024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9598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178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3192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9951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845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9574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6740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4302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7389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385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5088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4018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0080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3812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7659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8395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7659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7879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9893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088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695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4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7821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7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760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765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image.ku.dk/shared/aZwD18034DnM3TYEw9XagEF6kxI6MLkV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1939100-E010-4143-9AE4-D4252D808A58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CA84-DC5F-4F54-86C4-3A3F7126822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F1A1-6766-441F-9F00-E93D521E50F3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56D-1A02-4FDD-AA38-4D8490006FD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0A4E1C7-F811-4F51-BDA9-17EBB961842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bulletli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tilføj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08259-92F1-4C32-A312-C73CE2167131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79C41-6576-A494-B4DF-8A34076DB9A1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én bullet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5082-3ECA-430B-8AFE-6C0254841555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Navn, kilde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271-5E3D-4E06-BC0A-7C1022408CCC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93FE-D5FA-4E0E-8FFF-8F10D57A1EC1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76D0-1C54-4AA2-B3C6-9EDE760637A2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4ADEF-11A6-3C5E-1BA5-4CA81A2F71C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tekst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19F3-EBEC-4665-8131-8E409DE99ADE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indsætte tekst...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da-DK" dirty="0"/>
              <a:t>...klik for at indsætte tekst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65C0B-FFD6-8BEB-537E-1AEDA679D666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tekst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3EC545E-1E39-4013-A907-D4C8F3E3A8B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le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B9D2-A192-42E6-9020-F3EAB57A611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D2255-9E79-5D04-C4A9-288BF0CCD6B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tx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9CB1-FD99-442F-B632-7502FA9A3C45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billede med tekst høj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6D48-5B3F-4C59-A9D8-68D0A39D6CD2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billede med tekst vens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CAA0-42C1-41A7-86CE-BA2D8D2C2EF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804492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073E-A784-466B-98E2-8BDE3F08A73A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277BB-5254-1D84-EA0B-F5AF633F0933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4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92E9-ED6E-4E2D-9447-0E7DB3FDA12F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DB20F-CD30-3447-301A-903E5BC5BED1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804492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7C1D-A477-4C13-845F-4C5AC4DEDF2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5C28F-4EA0-040C-C6B4-A14FC010CCCE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accent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22DB-13B5-430F-8C6F-F11F20BF0D18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58AF7-9740-8AD8-0C21-42A01D82832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EF25-ACCC-4F90-BF7A-77B4DDE7678A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727BB-AC18-C435-CD32-52483CA4B11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 &amp; kommentar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B2A5-1DCC-48EA-93B7-A2D65B200BE6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da-DK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tx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36000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 </a:t>
            </a: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E5195FB-CC23-4662-BC95-6C4057FF490E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3000" dirty="0">
                <a:solidFill>
                  <a:schemeClr val="tx1"/>
                </a:solidFill>
              </a:rPr>
              <a:t>Brugerguide</a:t>
            </a:r>
            <a:r>
              <a:rPr lang="da-DK" baseline="0" dirty="0">
                <a:solidFill>
                  <a:schemeClr val="tx1"/>
                </a:solidFill>
              </a:rPr>
              <a:t> </a:t>
            </a:r>
            <a:r>
              <a:rPr lang="da-DK" sz="1800" baseline="0" dirty="0">
                <a:solidFill>
                  <a:schemeClr val="tx1"/>
                </a:solidFill>
              </a:rPr>
              <a:t>– </a:t>
            </a:r>
            <a:r>
              <a:rPr lang="da-DK" sz="1800" dirty="0">
                <a:solidFill>
                  <a:schemeClr val="tx1"/>
                </a:solidFill>
              </a:rPr>
              <a:t>Slet, før du færdiggør din</a:t>
            </a:r>
            <a:r>
              <a:rPr lang="da-DK" sz="1800" baseline="0" dirty="0">
                <a:solidFill>
                  <a:schemeClr val="tx1"/>
                </a:solidFill>
              </a:rPr>
              <a:t> </a:t>
            </a:r>
            <a:r>
              <a:rPr lang="da-DK" sz="1800" dirty="0">
                <a:solidFill>
                  <a:schemeClr val="tx1"/>
                </a:solidFill>
              </a:rPr>
              <a:t>præsentation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åbner PowerPoint på din KU-pc, åbner en skabelon i 16:9-format og med dansk KU-logo.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klikker på KU-fanen i værktøjslinjen, kan du via knappen ”Vælg Skabelon” vælge mellem skabeloner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 henholdsvis dansk og engelsk 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”fuld” eller ”lille” version (i den fulde version ser du et eksempel på hver diastype i venstrespalten)</a:t>
            </a:r>
          </a:p>
          <a:p>
            <a:pPr marL="88900" lvl="0" indent="-88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 en demopræsentation med indsat tekst på engelsk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 du bruger en ”fuld” version, skal du slette de dias, du ikke vil bruge.</a:t>
            </a:r>
            <a:b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Mac-brugere m.fl. kan hente PowerPoint-skabelonerne på</a:t>
            </a:r>
            <a:r>
              <a:rPr lang="da-DK" sz="800" baseline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</a:t>
            </a:r>
            <a:b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praesentationer/</a:t>
            </a:r>
            <a:endParaRPr lang="da-DK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2576655" y="4237555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topmenuen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 og Sidefod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 felterne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 på alle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eller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hvis det kun skal være på et enkelt dias/slide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 placeres i højre side af den grå topbjælke.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587375" y="5678667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940574"/>
            <a:ext cx="395416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2587038" y="2582327"/>
            <a:ext cx="16242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2576655" y="3571524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da-DK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16:9-format via dette link:</a:t>
            </a:r>
            <a:b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https://image.ku.dk/shared/aZwD18034DnM3TYEw9XagEF6kxI6MLkV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b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www.designguide.ku.dk/skabeloner/powerpoint/</a:t>
            </a:r>
            <a:b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2564067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da-DK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4231619" y="1844048"/>
            <a:ext cx="235367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4404080" y="1900198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4416414" y="2138150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A96AD4B-435A-4D0A-87A0-F4000646B7B6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billede stor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36000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210F5A1-BA4C-C241-930B-E24AB0E14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0C8D61-CF2F-4293-9A1F-6B0C79C373C6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36000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indsætte et billede</a:t>
            </a: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4D99FEB-2FC3-4FA6-9F36-280592A4EBA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36000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indsætte et billede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255E55A-4CBD-4745-9CAA-603B15E40F2A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4B7A-445E-4B32-AE33-AE6AFA618291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B346-6D22-4E2E-9D8A-0DE526CBF6C5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8" y="96467"/>
            <a:ext cx="234664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A056A0C-BA80-48B5-9C35-4A96F80DBB77}" type="datetime1">
              <a:rPr lang="da-DK" smtClean="0"/>
              <a:t>27-05-2024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23.png"/><Relationship Id="rId10" Type="http://schemas.openxmlformats.org/officeDocument/2006/relationships/image" Target="../media/image70.png"/><Relationship Id="rId4" Type="http://schemas.openxmlformats.org/officeDocument/2006/relationships/image" Target="../media/image22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image" Target="../media/image22.png"/><Relationship Id="rId9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23.png"/><Relationship Id="rId10" Type="http://schemas.openxmlformats.org/officeDocument/2006/relationships/image" Target="../media/image86.png"/><Relationship Id="rId4" Type="http://schemas.openxmlformats.org/officeDocument/2006/relationships/image" Target="../media/image22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23.png"/><Relationship Id="rId10" Type="http://schemas.openxmlformats.org/officeDocument/2006/relationships/image" Target="../media/image93.png"/><Relationship Id="rId4" Type="http://schemas.openxmlformats.org/officeDocument/2006/relationships/image" Target="../media/image22.pn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95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23.png"/><Relationship Id="rId10" Type="http://schemas.openxmlformats.org/officeDocument/2006/relationships/image" Target="../media/image100.png"/><Relationship Id="rId4" Type="http://schemas.openxmlformats.org/officeDocument/2006/relationships/image" Target="../media/image22.png"/><Relationship Id="rId9" Type="http://schemas.openxmlformats.org/officeDocument/2006/relationships/image" Target="../media/image99.png"/><Relationship Id="rId14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5.png"/><Relationship Id="rId7" Type="http://schemas.openxmlformats.org/officeDocument/2006/relationships/image" Target="../media/image107.jpeg"/><Relationship Id="rId12" Type="http://schemas.openxmlformats.org/officeDocument/2006/relationships/image" Target="../media/image112.png"/><Relationship Id="rId17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11.png"/><Relationship Id="rId5" Type="http://schemas.openxmlformats.org/officeDocument/2006/relationships/image" Target="../media/image22.png"/><Relationship Id="rId15" Type="http://schemas.openxmlformats.org/officeDocument/2006/relationships/image" Target="../media/image114.png"/><Relationship Id="rId10" Type="http://schemas.openxmlformats.org/officeDocument/2006/relationships/image" Target="../media/image110.jpeg"/><Relationship Id="rId4" Type="http://schemas.openxmlformats.org/officeDocument/2006/relationships/image" Target="../media/image106.jpeg"/><Relationship Id="rId9" Type="http://schemas.openxmlformats.org/officeDocument/2006/relationships/image" Target="../media/image109.png"/><Relationship Id="rId1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22.jpeg"/><Relationship Id="rId4" Type="http://schemas.openxmlformats.org/officeDocument/2006/relationships/image" Target="../media/image118.jpeg"/><Relationship Id="rId9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3" Type="http://schemas.openxmlformats.org/officeDocument/2006/relationships/image" Target="../media/image22.png"/><Relationship Id="rId7" Type="http://schemas.openxmlformats.org/officeDocument/2006/relationships/image" Target="../media/image125.png"/><Relationship Id="rId12" Type="http://schemas.openxmlformats.org/officeDocument/2006/relationships/oleObject" Target="../embeddings/oleObject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23.png"/><Relationship Id="rId9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35.png"/><Relationship Id="rId18" Type="http://schemas.openxmlformats.org/officeDocument/2006/relationships/oleObject" Target="../embeddings/oleObject7.bin"/><Relationship Id="rId3" Type="http://schemas.openxmlformats.org/officeDocument/2006/relationships/image" Target="../media/image22.png"/><Relationship Id="rId7" Type="http://schemas.openxmlformats.org/officeDocument/2006/relationships/image" Target="../media/image13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7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4.png"/><Relationship Id="rId5" Type="http://schemas.openxmlformats.org/officeDocument/2006/relationships/image" Target="../media/image131.png"/><Relationship Id="rId15" Type="http://schemas.openxmlformats.org/officeDocument/2006/relationships/image" Target="../media/image136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39.png"/><Relationship Id="rId4" Type="http://schemas.openxmlformats.org/officeDocument/2006/relationships/image" Target="../media/image23.png"/><Relationship Id="rId9" Type="http://schemas.openxmlformats.org/officeDocument/2006/relationships/image" Target="../media/image133.png"/><Relationship Id="rId1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8.png"/><Relationship Id="rId3" Type="http://schemas.openxmlformats.org/officeDocument/2006/relationships/image" Target="../media/image22.png"/><Relationship Id="rId7" Type="http://schemas.openxmlformats.org/officeDocument/2006/relationships/image" Target="../media/image143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23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22.png"/><Relationship Id="rId21" Type="http://schemas.openxmlformats.org/officeDocument/2006/relationships/image" Target="../media/image49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20" Type="http://schemas.openxmlformats.org/officeDocument/2006/relationships/image" Target="../media/image4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jp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23.png"/><Relationship Id="rId9" Type="http://schemas.openxmlformats.org/officeDocument/2006/relationships/image" Target="../media/image37.jpeg"/><Relationship Id="rId14" Type="http://schemas.openxmlformats.org/officeDocument/2006/relationships/image" Target="../media/image42.jpg"/><Relationship Id="rId22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image" Target="../media/image22.png"/><Relationship Id="rId7" Type="http://schemas.openxmlformats.org/officeDocument/2006/relationships/image" Target="../media/image53.jpeg"/><Relationship Id="rId12" Type="http://schemas.microsoft.com/office/2007/relationships/hdphoto" Target="../media/hdphoto1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png"/><Relationship Id="rId20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g"/><Relationship Id="rId11" Type="http://schemas.openxmlformats.org/officeDocument/2006/relationships/image" Target="../media/image56.png"/><Relationship Id="rId5" Type="http://schemas.openxmlformats.org/officeDocument/2006/relationships/image" Target="../media/image41.jpeg"/><Relationship Id="rId15" Type="http://schemas.openxmlformats.org/officeDocument/2006/relationships/image" Target="../media/image58.jpg"/><Relationship Id="rId10" Type="http://schemas.openxmlformats.org/officeDocument/2006/relationships/image" Target="../media/image55.jpeg"/><Relationship Id="rId19" Type="http://schemas.openxmlformats.org/officeDocument/2006/relationships/image" Target="../media/image62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city at night&#10;&#10;Description automatically generated with medium confidence">
            <a:extLst>
              <a:ext uri="{FF2B5EF4-FFF2-40B4-BE49-F238E27FC236}">
                <a16:creationId xmlns:a16="http://schemas.microsoft.com/office/drawing/2014/main" id="{90DD09FD-EA24-526C-9F23-1FBC4B34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64"/>
          <a:stretch/>
        </p:blipFill>
        <p:spPr>
          <a:xfrm>
            <a:off x="1" y="4917"/>
            <a:ext cx="12234396" cy="68530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5" name="Picture 4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54822167-CEF3-DD90-93FA-AAF2647B5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662" y="6268433"/>
            <a:ext cx="1758802" cy="369836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957E36-3B51-E180-2FFB-08FEACA3D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4978" y="211941"/>
            <a:ext cx="1164486" cy="1179134"/>
          </a:xfrm>
          <a:prstGeom prst="rect">
            <a:avLst/>
          </a:prstGeom>
        </p:spPr>
      </p:pic>
      <p:grpSp>
        <p:nvGrpSpPr>
          <p:cNvPr id="11" name="Gruppe 3">
            <a:extLst>
              <a:ext uri="{FF2B5EF4-FFF2-40B4-BE49-F238E27FC236}">
                <a16:creationId xmlns:a16="http://schemas.microsoft.com/office/drawing/2014/main" id="{9C39697A-C3AC-4739-B704-CAB8C7125C7D}"/>
              </a:ext>
            </a:extLst>
          </p:cNvPr>
          <p:cNvGrpSpPr/>
          <p:nvPr/>
        </p:nvGrpSpPr>
        <p:grpSpPr>
          <a:xfrm>
            <a:off x="8759399" y="1391075"/>
            <a:ext cx="4021327" cy="4690518"/>
            <a:chOff x="5899367" y="1446374"/>
            <a:chExt cx="4021327" cy="4690518"/>
          </a:xfrm>
        </p:grpSpPr>
        <p:sp>
          <p:nvSpPr>
            <p:cNvPr id="13" name="Heksagon 42">
              <a:extLst>
                <a:ext uri="{FF2B5EF4-FFF2-40B4-BE49-F238E27FC236}">
                  <a16:creationId xmlns:a16="http://schemas.microsoft.com/office/drawing/2014/main" id="{0521288E-65D4-ED2A-CC3F-1CB4CE52D548}"/>
                </a:ext>
              </a:extLst>
            </p:cNvPr>
            <p:cNvSpPr/>
            <p:nvPr/>
          </p:nvSpPr>
          <p:spPr>
            <a:xfrm rot="20883924">
              <a:off x="7506524" y="5031691"/>
              <a:ext cx="1202637" cy="1036756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latin typeface="Microsoft New Tai Lue"/>
              </a:endParaRPr>
            </a:p>
          </p:txBody>
        </p:sp>
        <p:sp>
          <p:nvSpPr>
            <p:cNvPr id="15" name="Heksagon 41">
              <a:extLst>
                <a:ext uri="{FF2B5EF4-FFF2-40B4-BE49-F238E27FC236}">
                  <a16:creationId xmlns:a16="http://schemas.microsoft.com/office/drawing/2014/main" id="{F6456F86-C2B8-595A-43BA-71A7A997A537}"/>
                </a:ext>
              </a:extLst>
            </p:cNvPr>
            <p:cNvSpPr/>
            <p:nvPr/>
          </p:nvSpPr>
          <p:spPr>
            <a:xfrm rot="1633267">
              <a:off x="8040839" y="4955659"/>
              <a:ext cx="1370230" cy="1181233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latin typeface="Microsoft New Tai Lue"/>
              </a:endParaRPr>
            </a:p>
          </p:txBody>
        </p:sp>
        <p:sp>
          <p:nvSpPr>
            <p:cNvPr id="16" name="Heksagon 40">
              <a:extLst>
                <a:ext uri="{FF2B5EF4-FFF2-40B4-BE49-F238E27FC236}">
                  <a16:creationId xmlns:a16="http://schemas.microsoft.com/office/drawing/2014/main" id="{FD10F75F-159A-73FB-5967-9A42B5453650}"/>
                </a:ext>
              </a:extLst>
            </p:cNvPr>
            <p:cNvSpPr/>
            <p:nvPr/>
          </p:nvSpPr>
          <p:spPr>
            <a:xfrm rot="1333660">
              <a:off x="8178886" y="1446374"/>
              <a:ext cx="1274692" cy="1098872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latin typeface="Microsoft New Tai Lue"/>
              </a:endParaRPr>
            </a:p>
          </p:txBody>
        </p:sp>
        <p:sp>
          <p:nvSpPr>
            <p:cNvPr id="17" name="Heksagon 39">
              <a:extLst>
                <a:ext uri="{FF2B5EF4-FFF2-40B4-BE49-F238E27FC236}">
                  <a16:creationId xmlns:a16="http://schemas.microsoft.com/office/drawing/2014/main" id="{82B4A4B2-A28F-1CD0-8BC7-13D3315C676E}"/>
                </a:ext>
              </a:extLst>
            </p:cNvPr>
            <p:cNvSpPr/>
            <p:nvPr/>
          </p:nvSpPr>
          <p:spPr>
            <a:xfrm>
              <a:off x="5899367" y="2062133"/>
              <a:ext cx="4021327" cy="3466662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8" name="Heksagon 27">
              <a:extLst>
                <a:ext uri="{FF2B5EF4-FFF2-40B4-BE49-F238E27FC236}">
                  <a16:creationId xmlns:a16="http://schemas.microsoft.com/office/drawing/2014/main" id="{7FCC0437-134F-7C1B-164C-B9F8D6329DC3}"/>
                </a:ext>
              </a:extLst>
            </p:cNvPr>
            <p:cNvSpPr/>
            <p:nvPr/>
          </p:nvSpPr>
          <p:spPr>
            <a:xfrm>
              <a:off x="5899367" y="2062133"/>
              <a:ext cx="4021327" cy="3466662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28628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9" name="Heksagon 23">
              <a:extLst>
                <a:ext uri="{FF2B5EF4-FFF2-40B4-BE49-F238E27FC236}">
                  <a16:creationId xmlns:a16="http://schemas.microsoft.com/office/drawing/2014/main" id="{067970F6-6D32-61F1-8469-3EA57565F624}"/>
                </a:ext>
              </a:extLst>
            </p:cNvPr>
            <p:cNvSpPr/>
            <p:nvPr/>
          </p:nvSpPr>
          <p:spPr>
            <a:xfrm rot="1333660">
              <a:off x="8178886" y="1446374"/>
              <a:ext cx="1274692" cy="1098872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latin typeface="Microsoft New Tai Lue"/>
              </a:endParaRPr>
            </a:p>
          </p:txBody>
        </p:sp>
        <p:sp>
          <p:nvSpPr>
            <p:cNvPr id="20" name="Heksagon 24">
              <a:extLst>
                <a:ext uri="{FF2B5EF4-FFF2-40B4-BE49-F238E27FC236}">
                  <a16:creationId xmlns:a16="http://schemas.microsoft.com/office/drawing/2014/main" id="{9DEDC7D9-C0BC-FE13-CFE6-6916A101A265}"/>
                </a:ext>
              </a:extLst>
            </p:cNvPr>
            <p:cNvSpPr/>
            <p:nvPr/>
          </p:nvSpPr>
          <p:spPr>
            <a:xfrm rot="1633267">
              <a:off x="8040839" y="4955659"/>
              <a:ext cx="1370230" cy="1181233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latin typeface="Microsoft New Tai Lue"/>
              </a:endParaRPr>
            </a:p>
          </p:txBody>
        </p:sp>
        <p:sp>
          <p:nvSpPr>
            <p:cNvPr id="21" name="Heksagon 25">
              <a:extLst>
                <a:ext uri="{FF2B5EF4-FFF2-40B4-BE49-F238E27FC236}">
                  <a16:creationId xmlns:a16="http://schemas.microsoft.com/office/drawing/2014/main" id="{F02B13E3-A324-0283-11F9-AA89886D115F}"/>
                </a:ext>
              </a:extLst>
            </p:cNvPr>
            <p:cNvSpPr/>
            <p:nvPr/>
          </p:nvSpPr>
          <p:spPr>
            <a:xfrm rot="20883924">
              <a:off x="7506524" y="5031691"/>
              <a:ext cx="1202637" cy="1036756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B4852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GB" kern="0">
                <a:solidFill>
                  <a:prstClr val="white"/>
                </a:solidFill>
                <a:latin typeface="Microsoft New Tai Lue"/>
              </a:endParaRPr>
            </a:p>
          </p:txBody>
        </p:sp>
      </p:grpSp>
      <p:sp>
        <p:nvSpPr>
          <p:cNvPr id="22" name="Tekstboks 7">
            <a:extLst>
              <a:ext uri="{FF2B5EF4-FFF2-40B4-BE49-F238E27FC236}">
                <a16:creationId xmlns:a16="http://schemas.microsoft.com/office/drawing/2014/main" id="{1F7AE0CE-052B-DFE5-1526-E2ED4C54F9A6}"/>
              </a:ext>
            </a:extLst>
          </p:cNvPr>
          <p:cNvSpPr txBox="1"/>
          <p:nvPr/>
        </p:nvSpPr>
        <p:spPr>
          <a:xfrm>
            <a:off x="10000420" y="2832358"/>
            <a:ext cx="2133601" cy="1582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bg1"/>
                </a:solidFill>
                <a:latin typeface="Arial"/>
                <a:cs typeface="Arial"/>
              </a:rPr>
              <a:t>Copenhagen Science City</a:t>
            </a:r>
          </a:p>
          <a:p>
            <a:pPr>
              <a:lnSpc>
                <a:spcPct val="120000"/>
              </a:lnSpc>
            </a:pPr>
            <a:endParaRPr lang="en-GB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Et </a:t>
            </a:r>
            <a:r>
              <a:rPr lang="en-GB" sz="1400" dirty="0" err="1">
                <a:solidFill>
                  <a:schemeClr val="bg1"/>
                </a:solidFill>
                <a:latin typeface="Arial"/>
                <a:cs typeface="Arial"/>
              </a:rPr>
              <a:t>innovationsdistrikt</a:t>
            </a:r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GB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Arial"/>
                <a:cs typeface="Arial"/>
              </a:rPr>
              <a:t>verdensklasse</a:t>
            </a:r>
            <a:endParaRPr lang="en-GB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45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39506"/>
            <a:ext cx="0" cy="0"/>
          </a:xfrm>
        </p:spPr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39506"/>
            <a:ext cx="0" cy="0"/>
          </a:xfrm>
        </p:spPr>
        <p:txBody>
          <a:bodyPr/>
          <a:lstStyle/>
          <a:p>
            <a:fld id="{091A926C-488A-4E3E-9C21-57CAA120E114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753" y="437516"/>
            <a:ext cx="1235617" cy="1251983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5804986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298659" y="-146493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4" name="Rektangel 2">
            <a:extLst>
              <a:ext uri="{FF2B5EF4-FFF2-40B4-BE49-F238E27FC236}">
                <a16:creationId xmlns:a16="http://schemas.microsoft.com/office/drawing/2014/main" id="{116D62AD-88E8-0112-FDF3-B85175C11EDC}"/>
              </a:ext>
            </a:extLst>
          </p:cNvPr>
          <p:cNvSpPr/>
          <p:nvPr/>
        </p:nvSpPr>
        <p:spPr>
          <a:xfrm>
            <a:off x="0" y="3312450"/>
            <a:ext cx="4032137" cy="3545550"/>
          </a:xfrm>
          <a:prstGeom prst="rect">
            <a:avLst/>
          </a:prstGeom>
          <a:solidFill>
            <a:srgbClr val="7EA3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6" name="Rektangel 3">
            <a:extLst>
              <a:ext uri="{FF2B5EF4-FFF2-40B4-BE49-F238E27FC236}">
                <a16:creationId xmlns:a16="http://schemas.microsoft.com/office/drawing/2014/main" id="{1898590E-BF99-F968-D0F7-6116A35803C9}"/>
              </a:ext>
            </a:extLst>
          </p:cNvPr>
          <p:cNvSpPr/>
          <p:nvPr/>
        </p:nvSpPr>
        <p:spPr>
          <a:xfrm>
            <a:off x="4032138" y="3312450"/>
            <a:ext cx="4066333" cy="3545550"/>
          </a:xfrm>
          <a:prstGeom prst="rect">
            <a:avLst/>
          </a:prstGeom>
          <a:solidFill>
            <a:srgbClr val="CC6B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15" name="Rektangel 4">
            <a:extLst>
              <a:ext uri="{FF2B5EF4-FFF2-40B4-BE49-F238E27FC236}">
                <a16:creationId xmlns:a16="http://schemas.microsoft.com/office/drawing/2014/main" id="{EFC7A7AA-2476-CA97-0A72-A979DBBAF44A}"/>
              </a:ext>
            </a:extLst>
          </p:cNvPr>
          <p:cNvSpPr/>
          <p:nvPr/>
        </p:nvSpPr>
        <p:spPr>
          <a:xfrm>
            <a:off x="8098471" y="3312450"/>
            <a:ext cx="4093528" cy="3545550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sp>
        <p:nvSpPr>
          <p:cNvPr id="16" name="Tekstfelt 11">
            <a:extLst>
              <a:ext uri="{FF2B5EF4-FFF2-40B4-BE49-F238E27FC236}">
                <a16:creationId xmlns:a16="http://schemas.microsoft.com/office/drawing/2014/main" id="{25FE3B0C-89C1-70B1-FBC4-1B18122110C4}"/>
              </a:ext>
            </a:extLst>
          </p:cNvPr>
          <p:cNvSpPr txBox="1"/>
          <p:nvPr/>
        </p:nvSpPr>
        <p:spPr>
          <a:xfrm>
            <a:off x="297951" y="3688158"/>
            <a:ext cx="36044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VIL:</a:t>
            </a: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Videreudvikle fortællingen om Copenhagen Science </a:t>
            </a:r>
            <a:r>
              <a:rPr lang="da-DK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</a:t>
            </a: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unikke styrker og værditilbud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partnerskaber med vigtige interessenter, der tiltrækker virksomheder, talenter og investeringer </a:t>
            </a: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Sikre, at udviklingen af Copenhagen Science City er afstemt med udviklingen af </a:t>
            </a:r>
            <a:r>
              <a:rPr lang="da-DK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Copenhagen og med andre innovationsdistrikter i regionen</a:t>
            </a:r>
          </a:p>
        </p:txBody>
      </p:sp>
      <p:sp>
        <p:nvSpPr>
          <p:cNvPr id="19" name="Heksagon 14">
            <a:extLst>
              <a:ext uri="{FF2B5EF4-FFF2-40B4-BE49-F238E27FC236}">
                <a16:creationId xmlns:a16="http://schemas.microsoft.com/office/drawing/2014/main" id="{6C68D731-0206-D42A-D36B-534ECF3BE330}"/>
              </a:ext>
            </a:extLst>
          </p:cNvPr>
          <p:cNvSpPr/>
          <p:nvPr/>
        </p:nvSpPr>
        <p:spPr>
          <a:xfrm rot="5400000">
            <a:off x="214827" y="5732423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0" name="Tekstfelt 15">
            <a:extLst>
              <a:ext uri="{FF2B5EF4-FFF2-40B4-BE49-F238E27FC236}">
                <a16:creationId xmlns:a16="http://schemas.microsoft.com/office/drawing/2014/main" id="{ECF2394B-175B-C241-D5CD-3C42D6FCF6A1}"/>
              </a:ext>
            </a:extLst>
          </p:cNvPr>
          <p:cNvSpPr txBox="1"/>
          <p:nvPr/>
        </p:nvSpPr>
        <p:spPr>
          <a:xfrm>
            <a:off x="4319480" y="3752144"/>
            <a:ext cx="3392796" cy="291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VIL:</a:t>
            </a:r>
          </a:p>
          <a:p>
            <a:pPr>
              <a:lnSpc>
                <a:spcPts val="1050"/>
              </a:lnSpc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Identificere og tiltrække relevante funktioner til at understøtte kommercialisering af viden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Identificere potentielle </a:t>
            </a:r>
            <a:r>
              <a:rPr lang="da-DK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synergier</a:t>
            </a: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bringe samarbejdspartnere sammen, herunder studerende, forskere og virksomheder </a:t>
            </a:r>
          </a:p>
          <a:p>
            <a:pPr>
              <a:lnSpc>
                <a:spcPts val="1050"/>
              </a:lnSpc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opmærksomheden på områdets innovation og testfaciliteter, og de  samarbejdsmuligheder de byder på</a:t>
            </a:r>
          </a:p>
          <a:p>
            <a:pPr>
              <a:lnSpc>
                <a:spcPts val="1050"/>
              </a:lnSpc>
            </a:pP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Etablere et netværk for lokale innovationsmiljøer og forskerparker for at fremme videndeling, fælles arrangementer, </a:t>
            </a:r>
            <a:r>
              <a:rPr lang="da-DK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da-D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-branding og udviklingen af fælles projekter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eksagon 16">
            <a:extLst>
              <a:ext uri="{FF2B5EF4-FFF2-40B4-BE49-F238E27FC236}">
                <a16:creationId xmlns:a16="http://schemas.microsoft.com/office/drawing/2014/main" id="{04DF0A14-EE83-6250-7C25-CC8EA2AD949E}"/>
              </a:ext>
            </a:extLst>
          </p:cNvPr>
          <p:cNvSpPr/>
          <p:nvPr/>
        </p:nvSpPr>
        <p:spPr>
          <a:xfrm rot="5400000">
            <a:off x="4259115" y="4107736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2" name="Heksagon 17">
            <a:extLst>
              <a:ext uri="{FF2B5EF4-FFF2-40B4-BE49-F238E27FC236}">
                <a16:creationId xmlns:a16="http://schemas.microsoft.com/office/drawing/2014/main" id="{A2646FD2-1E9F-0F8A-A83C-A6384624E0CE}"/>
              </a:ext>
            </a:extLst>
          </p:cNvPr>
          <p:cNvSpPr/>
          <p:nvPr/>
        </p:nvSpPr>
        <p:spPr>
          <a:xfrm rot="5400000">
            <a:off x="4259115" y="4678875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5" name="Tekstfelt 20">
            <a:extLst>
              <a:ext uri="{FF2B5EF4-FFF2-40B4-BE49-F238E27FC236}">
                <a16:creationId xmlns:a16="http://schemas.microsoft.com/office/drawing/2014/main" id="{9C753082-A8E9-6B82-D5F9-7ACBBEDF4197}"/>
              </a:ext>
            </a:extLst>
          </p:cNvPr>
          <p:cNvSpPr txBox="1"/>
          <p:nvPr/>
        </p:nvSpPr>
        <p:spPr>
          <a:xfrm>
            <a:off x="8396421" y="3708706"/>
            <a:ext cx="3472949" cy="179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"/>
              </a:lnSpc>
            </a:pPr>
            <a:r>
              <a:rPr lang="en-GB" sz="1400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VIL:</a:t>
            </a:r>
          </a:p>
          <a:p>
            <a:pPr>
              <a:lnSpc>
                <a:spcPts val="1050"/>
              </a:lnSpc>
            </a:pPr>
            <a:endParaRPr lang="en-GB" sz="1400" dirty="0">
              <a:solidFill>
                <a:srgbClr val="2862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Etablere et netværk for interessenter, der medvirker til at udvikle de fysiske rammer for Copenhagen Science City</a:t>
            </a:r>
          </a:p>
          <a:p>
            <a:pPr>
              <a:lnSpc>
                <a:spcPts val="1050"/>
              </a:lnSpc>
            </a:pPr>
            <a:endParaRPr lang="en-GB" sz="1400" dirty="0">
              <a:solidFill>
                <a:srgbClr val="2862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områdets </a:t>
            </a:r>
            <a:r>
              <a:rPr lang="da-DK" sz="1400" dirty="0" err="1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bykvaliteter</a:t>
            </a:r>
            <a:r>
              <a:rPr lang="da-DK" sz="1400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transportinfrastruktur yderligere</a:t>
            </a:r>
          </a:p>
          <a:p>
            <a:pPr>
              <a:lnSpc>
                <a:spcPts val="1050"/>
              </a:lnSpc>
            </a:pPr>
            <a:endParaRPr lang="en-GB" sz="1400" dirty="0">
              <a:solidFill>
                <a:srgbClr val="2862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50"/>
              </a:lnSpc>
            </a:pPr>
            <a:r>
              <a:rPr lang="da-DK" sz="1400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 mere plads for  virksomheder og andre aktører, der kan styrke vores innovationsøkosystem</a:t>
            </a:r>
            <a:endParaRPr lang="en-GB" sz="1400" dirty="0">
              <a:solidFill>
                <a:srgbClr val="2862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eksagon 21">
            <a:extLst>
              <a:ext uri="{FF2B5EF4-FFF2-40B4-BE49-F238E27FC236}">
                <a16:creationId xmlns:a16="http://schemas.microsoft.com/office/drawing/2014/main" id="{224A895B-197D-BCBF-16A2-32639200D862}"/>
              </a:ext>
            </a:extLst>
          </p:cNvPr>
          <p:cNvSpPr/>
          <p:nvPr/>
        </p:nvSpPr>
        <p:spPr>
          <a:xfrm rot="5400000">
            <a:off x="8261495" y="4040666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rgbClr val="005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7" name="Heksagon 22">
            <a:extLst>
              <a:ext uri="{FF2B5EF4-FFF2-40B4-BE49-F238E27FC236}">
                <a16:creationId xmlns:a16="http://schemas.microsoft.com/office/drawing/2014/main" id="{AA7A68E7-9EFC-A0ED-B029-9E0A4695AA5F}"/>
              </a:ext>
            </a:extLst>
          </p:cNvPr>
          <p:cNvSpPr/>
          <p:nvPr/>
        </p:nvSpPr>
        <p:spPr>
          <a:xfrm rot="5400000">
            <a:off x="8261495" y="4633385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rgbClr val="005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28" name="Heksagon 23">
            <a:extLst>
              <a:ext uri="{FF2B5EF4-FFF2-40B4-BE49-F238E27FC236}">
                <a16:creationId xmlns:a16="http://schemas.microsoft.com/office/drawing/2014/main" id="{6C319375-132C-7F10-B305-1F34E6C6EA71}"/>
              </a:ext>
            </a:extLst>
          </p:cNvPr>
          <p:cNvSpPr/>
          <p:nvPr/>
        </p:nvSpPr>
        <p:spPr>
          <a:xfrm rot="5400000">
            <a:off x="8261495" y="5037415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rgbClr val="005F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pic>
        <p:nvPicPr>
          <p:cNvPr id="29" name="Billede 7">
            <a:extLst>
              <a:ext uri="{FF2B5EF4-FFF2-40B4-BE49-F238E27FC236}">
                <a16:creationId xmlns:a16="http://schemas.microsoft.com/office/drawing/2014/main" id="{7C7D81A2-4F57-25F9-4F71-DB0D6AD0C5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0"/>
          <a:stretch/>
        </p:blipFill>
        <p:spPr>
          <a:xfrm>
            <a:off x="1164918" y="1572312"/>
            <a:ext cx="2101738" cy="1852847"/>
          </a:xfrm>
          <a:prstGeom prst="rect">
            <a:avLst/>
          </a:prstGeom>
        </p:spPr>
      </p:pic>
      <p:pic>
        <p:nvPicPr>
          <p:cNvPr id="30" name="Billede 31">
            <a:extLst>
              <a:ext uri="{FF2B5EF4-FFF2-40B4-BE49-F238E27FC236}">
                <a16:creationId xmlns:a16="http://schemas.microsoft.com/office/drawing/2014/main" id="{99C88679-2E82-2B8F-9A50-19688F1B3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0" r="26565"/>
          <a:stretch/>
        </p:blipFill>
        <p:spPr>
          <a:xfrm>
            <a:off x="4802068" y="1547840"/>
            <a:ext cx="2920816" cy="1852847"/>
          </a:xfrm>
          <a:prstGeom prst="rect">
            <a:avLst/>
          </a:prstGeom>
        </p:spPr>
      </p:pic>
      <p:pic>
        <p:nvPicPr>
          <p:cNvPr id="31" name="Billede 32">
            <a:extLst>
              <a:ext uri="{FF2B5EF4-FFF2-40B4-BE49-F238E27FC236}">
                <a16:creationId xmlns:a16="http://schemas.microsoft.com/office/drawing/2014/main" id="{DA7C7EDA-645E-46BE-38CD-B67900A779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4"/>
          <a:stretch/>
        </p:blipFill>
        <p:spPr>
          <a:xfrm>
            <a:off x="9258296" y="1572312"/>
            <a:ext cx="1773877" cy="1852847"/>
          </a:xfrm>
          <a:prstGeom prst="rect">
            <a:avLst/>
          </a:prstGeom>
        </p:spPr>
      </p:pic>
      <p:sp>
        <p:nvSpPr>
          <p:cNvPr id="44" name="Heksagon 12">
            <a:extLst>
              <a:ext uri="{FF2B5EF4-FFF2-40B4-BE49-F238E27FC236}">
                <a16:creationId xmlns:a16="http://schemas.microsoft.com/office/drawing/2014/main" id="{DAE9CA31-AA79-86D0-691F-6CD2B6C0896A}"/>
              </a:ext>
            </a:extLst>
          </p:cNvPr>
          <p:cNvSpPr/>
          <p:nvPr/>
        </p:nvSpPr>
        <p:spPr>
          <a:xfrm rot="5400000">
            <a:off x="214827" y="4256333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45" name="Heksagon 13">
            <a:extLst>
              <a:ext uri="{FF2B5EF4-FFF2-40B4-BE49-F238E27FC236}">
                <a16:creationId xmlns:a16="http://schemas.microsoft.com/office/drawing/2014/main" id="{225AFB21-C84D-E202-39FF-696F52995EE1}"/>
              </a:ext>
            </a:extLst>
          </p:cNvPr>
          <p:cNvSpPr/>
          <p:nvPr/>
        </p:nvSpPr>
        <p:spPr>
          <a:xfrm rot="5400000">
            <a:off x="214827" y="4883275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46" name="Heksagon 18">
            <a:extLst>
              <a:ext uri="{FF2B5EF4-FFF2-40B4-BE49-F238E27FC236}">
                <a16:creationId xmlns:a16="http://schemas.microsoft.com/office/drawing/2014/main" id="{E2247649-CAFB-8EC1-1A08-62703CF0A695}"/>
              </a:ext>
            </a:extLst>
          </p:cNvPr>
          <p:cNvSpPr/>
          <p:nvPr/>
        </p:nvSpPr>
        <p:spPr>
          <a:xfrm rot="5400000">
            <a:off x="4259115" y="5370034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47" name="Heksagon 19">
            <a:extLst>
              <a:ext uri="{FF2B5EF4-FFF2-40B4-BE49-F238E27FC236}">
                <a16:creationId xmlns:a16="http://schemas.microsoft.com/office/drawing/2014/main" id="{F1770971-9DCD-9C5E-45FA-DABE8FB9267B}"/>
              </a:ext>
            </a:extLst>
          </p:cNvPr>
          <p:cNvSpPr/>
          <p:nvPr/>
        </p:nvSpPr>
        <p:spPr>
          <a:xfrm rot="5400000">
            <a:off x="4259115" y="5924204"/>
            <a:ext cx="66794" cy="57581"/>
          </a:xfrm>
          <a:prstGeom prst="hexagon">
            <a:avLst>
              <a:gd name="adj" fmla="val 29323"/>
              <a:gd name="vf" fmla="val 11547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BE260F-51E2-FF55-C85A-0759C7929E15}"/>
              </a:ext>
            </a:extLst>
          </p:cNvPr>
          <p:cNvSpPr txBox="1"/>
          <p:nvPr/>
        </p:nvSpPr>
        <p:spPr>
          <a:xfrm>
            <a:off x="97079" y="541078"/>
            <a:ext cx="63391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Strategisk fokusområder</a:t>
            </a:r>
          </a:p>
        </p:txBody>
      </p:sp>
      <p:pic>
        <p:nvPicPr>
          <p:cNvPr id="50" name="Picture 4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4FF382F-C134-C3A1-C57C-51CB1606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625" y="6288465"/>
            <a:ext cx="1804424" cy="3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30B438C-ABBA-ADB7-5895-001A6AD7E5F7}"/>
              </a:ext>
            </a:extLst>
          </p:cNvPr>
          <p:cNvSpPr/>
          <p:nvPr/>
        </p:nvSpPr>
        <p:spPr>
          <a:xfrm>
            <a:off x="0" y="2408861"/>
            <a:ext cx="12192000" cy="4449139"/>
          </a:xfrm>
          <a:prstGeom prst="rect">
            <a:avLst/>
          </a:prstGeom>
          <a:solidFill>
            <a:srgbClr val="28628E"/>
          </a:solidFill>
          <a:ln w="6350">
            <a:solidFill>
              <a:srgbClr val="28628E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582522-0FB8-AFFA-312F-5690465C17A5}"/>
              </a:ext>
            </a:extLst>
          </p:cNvPr>
          <p:cNvSpPr txBox="1"/>
          <p:nvPr/>
        </p:nvSpPr>
        <p:spPr>
          <a:xfrm>
            <a:off x="4276516" y="2816066"/>
            <a:ext cx="3638964" cy="646331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Udviklingsråd</a:t>
            </a:r>
            <a:endParaRPr lang="en-GB" sz="24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287ED-5C20-572C-B0C1-F2DEB5835001}"/>
              </a:ext>
            </a:extLst>
          </p:cNvPr>
          <p:cNvSpPr txBox="1"/>
          <p:nvPr/>
        </p:nvSpPr>
        <p:spPr>
          <a:xfrm>
            <a:off x="4972878" y="4117142"/>
            <a:ext cx="2246243" cy="646331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Sekretariat</a:t>
            </a:r>
            <a:endParaRPr lang="en-GB" sz="24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51BD72-407D-BF8C-B05F-7EEB2113C65F}"/>
              </a:ext>
            </a:extLst>
          </p:cNvPr>
          <p:cNvSpPr txBox="1"/>
          <p:nvPr/>
        </p:nvSpPr>
        <p:spPr>
          <a:xfrm>
            <a:off x="624193" y="5691205"/>
            <a:ext cx="3329612" cy="646331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Ad-hoc </a:t>
            </a:r>
            <a:r>
              <a:rPr lang="en-GB" sz="2400" b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arbejdsgruppe</a:t>
            </a:r>
            <a:endParaRPr lang="en-GB" sz="24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9A21FB-D3B3-32AD-0D27-A2B4A9D855BC}"/>
              </a:ext>
            </a:extLst>
          </p:cNvPr>
          <p:cNvSpPr txBox="1"/>
          <p:nvPr/>
        </p:nvSpPr>
        <p:spPr>
          <a:xfrm>
            <a:off x="4601817" y="5691205"/>
            <a:ext cx="3329609" cy="646331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Ad-hoc </a:t>
            </a:r>
            <a:r>
              <a:rPr lang="en-GB" sz="2400" b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arbejdsgruppe</a:t>
            </a:r>
            <a:endParaRPr lang="en-GB" sz="24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8F21EF-9646-F1C8-D549-8B3ABB6A4F59}"/>
              </a:ext>
            </a:extLst>
          </p:cNvPr>
          <p:cNvSpPr txBox="1"/>
          <p:nvPr/>
        </p:nvSpPr>
        <p:spPr>
          <a:xfrm>
            <a:off x="8519803" y="5691205"/>
            <a:ext cx="3329609" cy="646331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Ad-hoc </a:t>
            </a:r>
            <a:r>
              <a:rPr lang="en-GB" sz="2400" b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arbejdsgruppe</a:t>
            </a:r>
            <a:endParaRPr lang="en-GB" sz="24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900" b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Arrow: Bent-Up 35">
            <a:extLst>
              <a:ext uri="{FF2B5EF4-FFF2-40B4-BE49-F238E27FC236}">
                <a16:creationId xmlns:a16="http://schemas.microsoft.com/office/drawing/2014/main" id="{2DE72E6A-BE57-6C76-E411-FB0713B1CF3C}"/>
              </a:ext>
            </a:extLst>
          </p:cNvPr>
          <p:cNvSpPr/>
          <p:nvPr/>
        </p:nvSpPr>
        <p:spPr>
          <a:xfrm rot="10800000">
            <a:off x="2872382" y="5314948"/>
            <a:ext cx="3329611" cy="300054"/>
          </a:xfrm>
          <a:prstGeom prst="bentUpArrow">
            <a:avLst/>
          </a:prstGeom>
          <a:solidFill>
            <a:srgbClr val="00B050"/>
          </a:solidFill>
          <a:ln w="6350"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38" name="Arrow: Bent-Up 37">
            <a:extLst>
              <a:ext uri="{FF2B5EF4-FFF2-40B4-BE49-F238E27FC236}">
                <a16:creationId xmlns:a16="http://schemas.microsoft.com/office/drawing/2014/main" id="{25EBF619-017F-545F-6FFD-87F4670B1E8D}"/>
              </a:ext>
            </a:extLst>
          </p:cNvPr>
          <p:cNvSpPr/>
          <p:nvPr/>
        </p:nvSpPr>
        <p:spPr>
          <a:xfrm flipV="1">
            <a:off x="6201995" y="5314949"/>
            <a:ext cx="3677192" cy="300052"/>
          </a:xfrm>
          <a:prstGeom prst="bentUpArrow">
            <a:avLst/>
          </a:prstGeom>
          <a:solidFill>
            <a:srgbClr val="00B050"/>
          </a:solidFill>
          <a:ln w="6350"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045B955-85F6-5C23-A565-D770EDE34D85}"/>
              </a:ext>
            </a:extLst>
          </p:cNvPr>
          <p:cNvSpPr/>
          <p:nvPr/>
        </p:nvSpPr>
        <p:spPr>
          <a:xfrm rot="5400000">
            <a:off x="5838858" y="3714920"/>
            <a:ext cx="500133" cy="147491"/>
          </a:xfrm>
          <a:prstGeom prst="rightArrow">
            <a:avLst/>
          </a:prstGeom>
          <a:solidFill>
            <a:srgbClr val="00B050"/>
          </a:solidFill>
          <a:ln w="6350"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E202875-213C-9726-B651-1D296DE692AD}"/>
              </a:ext>
            </a:extLst>
          </p:cNvPr>
          <p:cNvSpPr/>
          <p:nvPr/>
        </p:nvSpPr>
        <p:spPr>
          <a:xfrm rot="5400000">
            <a:off x="5708760" y="5149358"/>
            <a:ext cx="763592" cy="144227"/>
          </a:xfrm>
          <a:prstGeom prst="rightArrow">
            <a:avLst/>
          </a:prstGeom>
          <a:solidFill>
            <a:srgbClr val="00B050"/>
          </a:solidFill>
          <a:ln w="6350"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4EB90-7C4D-635A-3740-03D22BEB30E3}"/>
              </a:ext>
            </a:extLst>
          </p:cNvPr>
          <p:cNvSpPr txBox="1"/>
          <p:nvPr/>
        </p:nvSpPr>
        <p:spPr>
          <a:xfrm>
            <a:off x="97079" y="541078"/>
            <a:ext cx="63391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175625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53">
            <a:extLst>
              <a:ext uri="{FF2B5EF4-FFF2-40B4-BE49-F238E27FC236}">
                <a16:creationId xmlns:a16="http://schemas.microsoft.com/office/drawing/2014/main" id="{ED33A0CD-D361-E5C2-E7D6-ECBDC53D23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16" r="19289"/>
          <a:stretch/>
        </p:blipFill>
        <p:spPr>
          <a:xfrm>
            <a:off x="5049" y="0"/>
            <a:ext cx="4290340" cy="68579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6" name="Billede 13">
            <a:extLst>
              <a:ext uri="{FF2B5EF4-FFF2-40B4-BE49-F238E27FC236}">
                <a16:creationId xmlns:a16="http://schemas.microsoft.com/office/drawing/2014/main" id="{7A2E3D5A-6482-F3AE-E312-27A2B8AE7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810" y="1579379"/>
            <a:ext cx="1222828" cy="1228862"/>
          </a:xfrm>
          <a:prstGeom prst="rect">
            <a:avLst/>
          </a:prstGeom>
        </p:spPr>
      </p:pic>
      <p:pic>
        <p:nvPicPr>
          <p:cNvPr id="15" name="Billede 12">
            <a:extLst>
              <a:ext uri="{FF2B5EF4-FFF2-40B4-BE49-F238E27FC236}">
                <a16:creationId xmlns:a16="http://schemas.microsoft.com/office/drawing/2014/main" id="{848C0E42-7248-48F7-E03C-A0BE15C0F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9328" y="1649274"/>
            <a:ext cx="1192057" cy="1194972"/>
          </a:xfrm>
          <a:prstGeom prst="rect">
            <a:avLst/>
          </a:prstGeom>
        </p:spPr>
      </p:pic>
      <p:pic>
        <p:nvPicPr>
          <p:cNvPr id="16" name="Billede 11">
            <a:extLst>
              <a:ext uri="{FF2B5EF4-FFF2-40B4-BE49-F238E27FC236}">
                <a16:creationId xmlns:a16="http://schemas.microsoft.com/office/drawing/2014/main" id="{5D018620-4C11-CF54-FEEE-33A5F6BC15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9328" y="3410406"/>
            <a:ext cx="1275703" cy="1285129"/>
          </a:xfrm>
          <a:prstGeom prst="rect">
            <a:avLst/>
          </a:prstGeom>
        </p:spPr>
      </p:pic>
      <p:sp>
        <p:nvSpPr>
          <p:cNvPr id="17" name="Tekstfelt 25">
            <a:extLst>
              <a:ext uri="{FF2B5EF4-FFF2-40B4-BE49-F238E27FC236}">
                <a16:creationId xmlns:a16="http://schemas.microsoft.com/office/drawing/2014/main" id="{7241D342-DBEC-5578-1E2C-E0DBBDAFC6FE}"/>
              </a:ext>
            </a:extLst>
          </p:cNvPr>
          <p:cNvSpPr txBox="1"/>
          <p:nvPr/>
        </p:nvSpPr>
        <p:spPr>
          <a:xfrm>
            <a:off x="5376366" y="2627893"/>
            <a:ext cx="213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Københavns Universitet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4.700 ansatte og 11.600 studerende. 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bedste universitet i Europa 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nr. 2 i EU  (Shanghai Ranking 2021)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169A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felt 26">
            <a:extLst>
              <a:ext uri="{FF2B5EF4-FFF2-40B4-BE49-F238E27FC236}">
                <a16:creationId xmlns:a16="http://schemas.microsoft.com/office/drawing/2014/main" id="{820A3437-6D30-902D-103A-FEFEF9A79417}"/>
              </a:ext>
            </a:extLst>
          </p:cNvPr>
          <p:cNvSpPr txBox="1"/>
          <p:nvPr/>
        </p:nvSpPr>
        <p:spPr>
          <a:xfrm>
            <a:off x="7733568" y="2627893"/>
            <a:ext cx="2276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Københavns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Professionshøjskole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1.000 ansatte og 7.300 studerende. 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Danmarks største velfærdssektor forsknings- og uddannelsesinstitution</a:t>
            </a:r>
          </a:p>
        </p:txBody>
      </p:sp>
      <p:sp>
        <p:nvSpPr>
          <p:cNvPr id="19" name="Tekstfelt 35">
            <a:extLst>
              <a:ext uri="{FF2B5EF4-FFF2-40B4-BE49-F238E27FC236}">
                <a16:creationId xmlns:a16="http://schemas.microsoft.com/office/drawing/2014/main" id="{279D7811-5DDE-3D6E-940F-47C556C93E0A}"/>
              </a:ext>
            </a:extLst>
          </p:cNvPr>
          <p:cNvSpPr txBox="1"/>
          <p:nvPr/>
        </p:nvSpPr>
        <p:spPr>
          <a:xfrm>
            <a:off x="5263164" y="4477332"/>
            <a:ext cx="24690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rigshospitalet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 ansatte and 265.000 patienter årligt.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førende forskningshospital i Danmark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felt 40">
            <a:extLst>
              <a:ext uri="{FF2B5EF4-FFF2-40B4-BE49-F238E27FC236}">
                <a16:creationId xmlns:a16="http://schemas.microsoft.com/office/drawing/2014/main" id="{C32CBE90-2A17-BC5F-1C20-4A59C0890B7B}"/>
              </a:ext>
            </a:extLst>
          </p:cNvPr>
          <p:cNvSpPr txBox="1"/>
          <p:nvPr/>
        </p:nvSpPr>
        <p:spPr>
          <a:xfrm>
            <a:off x="7820278" y="4477332"/>
            <a:ext cx="233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Innovationsmiljøer</a:t>
            </a:r>
          </a:p>
          <a:p>
            <a:pPr lvl="0" algn="ctr"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36.000 m</a:t>
            </a:r>
            <a:r>
              <a:rPr lang="da-DK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entreprenørskab, kommercialisering og start-up fællesskaber </a:t>
            </a:r>
            <a:endParaRPr lang="da-DK" sz="900" dirty="0">
              <a:solidFill>
                <a:srgbClr val="0169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felt 47">
            <a:extLst>
              <a:ext uri="{FF2B5EF4-FFF2-40B4-BE49-F238E27FC236}">
                <a16:creationId xmlns:a16="http://schemas.microsoft.com/office/drawing/2014/main" id="{E26A50F6-A853-757C-5DFC-C17F293E4051}"/>
              </a:ext>
            </a:extLst>
          </p:cNvPr>
          <p:cNvSpPr txBox="1"/>
          <p:nvPr/>
        </p:nvSpPr>
        <p:spPr>
          <a:xfrm>
            <a:off x="5419505" y="6292357"/>
            <a:ext cx="22289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Erhvervslejemål </a:t>
            </a:r>
          </a:p>
          <a:p>
            <a:pPr lvl="0" algn="ctr"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 m</a:t>
            </a:r>
            <a:r>
              <a:rPr lang="da-DK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15 ejendomme placeret i hjertet af et urbant centrum</a:t>
            </a:r>
          </a:p>
        </p:txBody>
      </p:sp>
      <p:sp>
        <p:nvSpPr>
          <p:cNvPr id="22" name="Tekstfelt 48">
            <a:extLst>
              <a:ext uri="{FF2B5EF4-FFF2-40B4-BE49-F238E27FC236}">
                <a16:creationId xmlns:a16="http://schemas.microsoft.com/office/drawing/2014/main" id="{5EF3B61C-96DC-A9DB-1E45-FD91731EC68A}"/>
              </a:ext>
            </a:extLst>
          </p:cNvPr>
          <p:cNvSpPr txBox="1"/>
          <p:nvPr/>
        </p:nvSpPr>
        <p:spPr>
          <a:xfrm>
            <a:off x="7820278" y="6292357"/>
            <a:ext cx="21897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Kontor hoteller</a:t>
            </a:r>
          </a:p>
          <a:p>
            <a:pPr lvl="0" algn="ctr"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90.000 m</a:t>
            </a:r>
            <a:r>
              <a:rPr lang="da-DK" sz="9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fire kontorhoteller med noget til enhver smag</a:t>
            </a:r>
          </a:p>
        </p:txBody>
      </p:sp>
      <p:pic>
        <p:nvPicPr>
          <p:cNvPr id="23" name="Billede 3">
            <a:extLst>
              <a:ext uri="{FF2B5EF4-FFF2-40B4-BE49-F238E27FC236}">
                <a16:creationId xmlns:a16="http://schemas.microsoft.com/office/drawing/2014/main" id="{E530AE4F-3A56-44B9-7DFA-611BCEBC31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1776" y="3444210"/>
            <a:ext cx="1088084" cy="1089997"/>
          </a:xfrm>
          <a:prstGeom prst="rect">
            <a:avLst/>
          </a:prstGeom>
        </p:spPr>
      </p:pic>
      <p:pic>
        <p:nvPicPr>
          <p:cNvPr id="24" name="Billede 4">
            <a:extLst>
              <a:ext uri="{FF2B5EF4-FFF2-40B4-BE49-F238E27FC236}">
                <a16:creationId xmlns:a16="http://schemas.microsoft.com/office/drawing/2014/main" id="{3A15D890-E8BC-7442-4469-47B804572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9338" y="5158088"/>
            <a:ext cx="1134269" cy="1134269"/>
          </a:xfrm>
          <a:prstGeom prst="rect">
            <a:avLst/>
          </a:prstGeom>
        </p:spPr>
      </p:pic>
      <p:pic>
        <p:nvPicPr>
          <p:cNvPr id="25" name="Billede 5">
            <a:extLst>
              <a:ext uri="{FF2B5EF4-FFF2-40B4-BE49-F238E27FC236}">
                <a16:creationId xmlns:a16="http://schemas.microsoft.com/office/drawing/2014/main" id="{AB64FD87-A70A-4595-F37E-E293838B7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7788" y="5158087"/>
            <a:ext cx="1130610" cy="1134269"/>
          </a:xfrm>
          <a:prstGeom prst="rect">
            <a:avLst/>
          </a:prstGeom>
        </p:spPr>
      </p:pic>
      <p:sp>
        <p:nvSpPr>
          <p:cNvPr id="26" name="Rektangel 23">
            <a:extLst>
              <a:ext uri="{FF2B5EF4-FFF2-40B4-BE49-F238E27FC236}">
                <a16:creationId xmlns:a16="http://schemas.microsoft.com/office/drawing/2014/main" id="{7BF575F5-2F72-FD08-82BB-949A77856834}"/>
              </a:ext>
            </a:extLst>
          </p:cNvPr>
          <p:cNvSpPr/>
          <p:nvPr/>
        </p:nvSpPr>
        <p:spPr>
          <a:xfrm>
            <a:off x="5263163" y="299352"/>
            <a:ext cx="5493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a-DK" sz="1600" dirty="0">
                <a:solidFill>
                  <a:prstClr val="black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Den ideelle placering for start-ups, </a:t>
            </a:r>
            <a:r>
              <a:rPr lang="da-DK" sz="1600" dirty="0" err="1">
                <a:solidFill>
                  <a:prstClr val="black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scale</a:t>
            </a:r>
            <a:r>
              <a:rPr lang="da-DK" sz="1600" dirty="0">
                <a:solidFill>
                  <a:prstClr val="black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-ups, forskning- og udviklingsafdelinger samt modne virksomheder. Lokalisér i gåafstand til Rigshospitalet, Københavns Professionshøjskole, Københavns Universitet og innovationscentre for forskere, studerende og virksomheder.</a:t>
            </a:r>
          </a:p>
        </p:txBody>
      </p:sp>
      <p:sp>
        <p:nvSpPr>
          <p:cNvPr id="27" name="Tekstboks 18">
            <a:extLst>
              <a:ext uri="{FF2B5EF4-FFF2-40B4-BE49-F238E27FC236}">
                <a16:creationId xmlns:a16="http://schemas.microsoft.com/office/drawing/2014/main" id="{12FAD152-4FD6-3EF4-3EE9-B008B4BC54CE}"/>
              </a:ext>
            </a:extLst>
          </p:cNvPr>
          <p:cNvSpPr txBox="1"/>
          <p:nvPr/>
        </p:nvSpPr>
        <p:spPr>
          <a:xfrm>
            <a:off x="101435" y="422062"/>
            <a:ext cx="379382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Co-locate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 viden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kun er få skridt væk</a:t>
            </a:r>
          </a:p>
        </p:txBody>
      </p:sp>
    </p:spTree>
    <p:extLst>
      <p:ext uri="{BB962C8B-B14F-4D97-AF65-F5344CB8AC3E}">
        <p14:creationId xmlns:p14="http://schemas.microsoft.com/office/powerpoint/2010/main" val="2711159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4" name="Tekstfelt 10">
            <a:extLst>
              <a:ext uri="{FF2B5EF4-FFF2-40B4-BE49-F238E27FC236}">
                <a16:creationId xmlns:a16="http://schemas.microsoft.com/office/drawing/2014/main" id="{AE2395B5-3383-D3E1-7B10-5A00B0DE9E36}"/>
              </a:ext>
            </a:extLst>
          </p:cNvPr>
          <p:cNvSpPr txBox="1"/>
          <p:nvPr/>
        </p:nvSpPr>
        <p:spPr>
          <a:xfrm>
            <a:off x="1116458" y="2517989"/>
            <a:ext cx="83073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36,897 </a:t>
            </a:r>
            <a:r>
              <a:rPr lang="da-DK" sz="1350" b="1" dirty="0"/>
              <a:t>studerende </a:t>
            </a:r>
            <a:r>
              <a:rPr lang="da-DK" sz="1350" dirty="0"/>
              <a:t>~ ca. 5000 </a:t>
            </a:r>
            <a:r>
              <a:rPr lang="da-DK" sz="1350" dirty="0" err="1"/>
              <a:t>dimmitender</a:t>
            </a:r>
            <a:r>
              <a:rPr lang="da-DK" sz="1350" dirty="0"/>
              <a:t> pr. år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9,982 </a:t>
            </a:r>
            <a:r>
              <a:rPr lang="da-DK" sz="1350" b="1" dirty="0"/>
              <a:t>ansatte </a:t>
            </a:r>
            <a:r>
              <a:rPr lang="da-DK" sz="1350" dirty="0"/>
              <a:t>~ inkl. ca. 5000 forskere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10 </a:t>
            </a:r>
            <a:r>
              <a:rPr lang="da-DK" sz="1350" b="1" dirty="0"/>
              <a:t>Nobel</a:t>
            </a:r>
            <a:r>
              <a:rPr lang="da-DK" sz="1350" dirty="0"/>
              <a:t> prismodtagere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sz="1350" dirty="0"/>
              <a:t>6 Fakulteter (SCIENCE, SUND, HUMANIORA, Social Sciences, TEOLOGI og JURA)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Rangerer</a:t>
            </a:r>
            <a:r>
              <a:rPr lang="en-US" sz="1350" dirty="0"/>
              <a:t> </a:t>
            </a:r>
            <a:r>
              <a:rPr lang="en-US" sz="1350" dirty="0" err="1"/>
              <a:t>som</a:t>
            </a:r>
            <a:r>
              <a:rPr lang="en-US" sz="1350" dirty="0"/>
              <a:t> no. 3 </a:t>
            </a:r>
            <a:r>
              <a:rPr lang="en-US" sz="1350" dirty="0" err="1"/>
              <a:t>i</a:t>
            </a:r>
            <a:r>
              <a:rPr lang="en-US" sz="1350" dirty="0"/>
              <a:t> Europa og no. 28 </a:t>
            </a:r>
            <a:r>
              <a:rPr lang="en-US" sz="1350" dirty="0" err="1"/>
              <a:t>i</a:t>
            </a:r>
            <a:r>
              <a:rPr lang="en-US" sz="1350" dirty="0"/>
              <a:t> </a:t>
            </a:r>
            <a:r>
              <a:rPr lang="en-US" sz="1350" dirty="0" err="1"/>
              <a:t>verden</a:t>
            </a:r>
            <a:r>
              <a:rPr lang="en-US" sz="1350" dirty="0"/>
              <a:t> </a:t>
            </a:r>
            <a:r>
              <a:rPr lang="en-US" sz="1350" dirty="0" err="1"/>
              <a:t>af</a:t>
            </a:r>
            <a:r>
              <a:rPr lang="en-US" sz="1350" dirty="0"/>
              <a:t> </a:t>
            </a:r>
            <a:r>
              <a:rPr lang="en-US" sz="1350" b="1" dirty="0"/>
              <a:t>Leiden </a:t>
            </a:r>
            <a:r>
              <a:rPr lang="en-US" sz="1350" dirty="0"/>
              <a:t>Ranking 2022 (</a:t>
            </a:r>
            <a:r>
              <a:rPr lang="en-US" sz="1350" dirty="0" err="1"/>
              <a:t>Lige</a:t>
            </a:r>
            <a:r>
              <a:rPr lang="en-US" sz="1350"/>
              <a:t> over Cambridge</a:t>
            </a:r>
            <a:r>
              <a:rPr lang="en-US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/>
              <a:t>Rangerer</a:t>
            </a:r>
            <a:r>
              <a:rPr lang="en-US" sz="1350" dirty="0"/>
              <a:t> </a:t>
            </a:r>
            <a:r>
              <a:rPr lang="en-US" sz="1350" dirty="0" err="1"/>
              <a:t>som</a:t>
            </a:r>
            <a:r>
              <a:rPr lang="da-DK" sz="1350" dirty="0"/>
              <a:t> no. 8 i Europa and no. 39 </a:t>
            </a:r>
            <a:r>
              <a:rPr lang="en-US" sz="1350" dirty="0" err="1"/>
              <a:t>i</a:t>
            </a:r>
            <a:r>
              <a:rPr lang="en-US" sz="1350" dirty="0"/>
              <a:t> </a:t>
            </a:r>
            <a:r>
              <a:rPr lang="en-US" sz="1350" dirty="0" err="1"/>
              <a:t>verden</a:t>
            </a:r>
            <a:r>
              <a:rPr lang="en-US" sz="1350" dirty="0"/>
              <a:t> </a:t>
            </a:r>
            <a:r>
              <a:rPr lang="en-US" sz="1350" dirty="0" err="1"/>
              <a:t>af</a:t>
            </a:r>
            <a:r>
              <a:rPr lang="en-US" sz="1350" dirty="0"/>
              <a:t> </a:t>
            </a:r>
            <a:r>
              <a:rPr lang="en-US" sz="1350" b="1" dirty="0"/>
              <a:t>ARWU</a:t>
            </a:r>
            <a:r>
              <a:rPr lang="en-US" sz="1350" dirty="0"/>
              <a:t> (Shanghai Ranking) 2022</a:t>
            </a:r>
            <a:endParaRPr lang="da-DK" sz="1350" dirty="0"/>
          </a:p>
        </p:txBody>
      </p:sp>
      <p:pic>
        <p:nvPicPr>
          <p:cNvPr id="6" name="Billede 12">
            <a:extLst>
              <a:ext uri="{FF2B5EF4-FFF2-40B4-BE49-F238E27FC236}">
                <a16:creationId xmlns:a16="http://schemas.microsoft.com/office/drawing/2014/main" id="{08D2BD7E-657A-DE48-D599-29E06EE4D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9" y="4244586"/>
            <a:ext cx="3873484" cy="2259532"/>
          </a:xfrm>
          <a:prstGeom prst="rect">
            <a:avLst/>
          </a:prstGeom>
        </p:spPr>
      </p:pic>
      <p:pic>
        <p:nvPicPr>
          <p:cNvPr id="15" name="Billede 15">
            <a:extLst>
              <a:ext uri="{FF2B5EF4-FFF2-40B4-BE49-F238E27FC236}">
                <a16:creationId xmlns:a16="http://schemas.microsoft.com/office/drawing/2014/main" id="{04439B2A-0E94-CAEE-FEA8-715D8E19F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544" y="4244586"/>
            <a:ext cx="3873484" cy="2240384"/>
          </a:xfrm>
          <a:prstGeom prst="rect">
            <a:avLst/>
          </a:prstGeom>
        </p:spPr>
      </p:pic>
      <p:sp>
        <p:nvSpPr>
          <p:cNvPr id="16" name="Tekstboks 18">
            <a:extLst>
              <a:ext uri="{FF2B5EF4-FFF2-40B4-BE49-F238E27FC236}">
                <a16:creationId xmlns:a16="http://schemas.microsoft.com/office/drawing/2014/main" id="{BA95069A-EA89-266D-FD71-D7231E5743AF}"/>
              </a:ext>
            </a:extLst>
          </p:cNvPr>
          <p:cNvSpPr txBox="1"/>
          <p:nvPr/>
        </p:nvSpPr>
        <p:spPr>
          <a:xfrm>
            <a:off x="5533" y="729839"/>
            <a:ext cx="37938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Introduktion til KU</a:t>
            </a:r>
          </a:p>
        </p:txBody>
      </p:sp>
      <p:pic>
        <p:nvPicPr>
          <p:cNvPr id="17" name="Billede 11">
            <a:extLst>
              <a:ext uri="{FF2B5EF4-FFF2-40B4-BE49-F238E27FC236}">
                <a16:creationId xmlns:a16="http://schemas.microsoft.com/office/drawing/2014/main" id="{50B9FBA4-AA08-E9DA-0EA6-600CEA1D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91" y="780949"/>
            <a:ext cx="1669133" cy="21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4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0D72DA1-21CD-B165-F06E-48C883A9C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9" r="17318"/>
          <a:stretch/>
        </p:blipFill>
        <p:spPr>
          <a:xfrm>
            <a:off x="0" y="0"/>
            <a:ext cx="4284225" cy="693727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14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6" name="Billede 7">
            <a:extLst>
              <a:ext uri="{FF2B5EF4-FFF2-40B4-BE49-F238E27FC236}">
                <a16:creationId xmlns:a16="http://schemas.microsoft.com/office/drawing/2014/main" id="{A486F7A6-A4BA-E75C-F0D2-9C8CB2682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54" y="1731381"/>
            <a:ext cx="1004400" cy="1004400"/>
          </a:xfrm>
          <a:prstGeom prst="rect">
            <a:avLst/>
          </a:prstGeom>
        </p:spPr>
      </p:pic>
      <p:pic>
        <p:nvPicPr>
          <p:cNvPr id="15" name="Billede 6">
            <a:extLst>
              <a:ext uri="{FF2B5EF4-FFF2-40B4-BE49-F238E27FC236}">
                <a16:creationId xmlns:a16="http://schemas.microsoft.com/office/drawing/2014/main" id="{B119E689-E27E-3723-90B4-DDB8B85101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07" y="1735672"/>
            <a:ext cx="1002546" cy="1002546"/>
          </a:xfrm>
          <a:prstGeom prst="rect">
            <a:avLst/>
          </a:prstGeom>
        </p:spPr>
      </p:pic>
      <p:sp>
        <p:nvSpPr>
          <p:cNvPr id="16" name="Tekstfelt 24">
            <a:extLst>
              <a:ext uri="{FF2B5EF4-FFF2-40B4-BE49-F238E27FC236}">
                <a16:creationId xmlns:a16="http://schemas.microsoft.com/office/drawing/2014/main" id="{5E3AB309-44D0-5AAC-7724-68CBD76DECC3}"/>
              </a:ext>
            </a:extLst>
          </p:cNvPr>
          <p:cNvSpPr txBox="1"/>
          <p:nvPr/>
        </p:nvSpPr>
        <p:spPr>
          <a:xfrm>
            <a:off x="5881491" y="2683632"/>
            <a:ext cx="1667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innovative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virksomheder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Start-ups,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-ups og modne virksomheder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169A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25">
            <a:extLst>
              <a:ext uri="{FF2B5EF4-FFF2-40B4-BE49-F238E27FC236}">
                <a16:creationId xmlns:a16="http://schemas.microsoft.com/office/drawing/2014/main" id="{8302625E-669D-E6A2-1FDA-7BAC742C254A}"/>
              </a:ext>
            </a:extLst>
          </p:cNvPr>
          <p:cNvSpPr txBox="1"/>
          <p:nvPr/>
        </p:nvSpPr>
        <p:spPr>
          <a:xfrm>
            <a:off x="7737014" y="2683632"/>
            <a:ext cx="232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Accelerator-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mentor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programmer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kumimoji="0" lang="da-DK" sz="9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Inkubations-</a:t>
            </a:r>
            <a:r>
              <a:rPr kumimoji="0" lang="da-DK" sz="9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og accelerationsprogrammer til innovative start-ups og </a:t>
            </a:r>
            <a:r>
              <a:rPr kumimoji="0" lang="da-DK" sz="900" b="0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kumimoji="0" lang="da-DK" sz="9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-ups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felt 26">
            <a:extLst>
              <a:ext uri="{FF2B5EF4-FFF2-40B4-BE49-F238E27FC236}">
                <a16:creationId xmlns:a16="http://schemas.microsoft.com/office/drawing/2014/main" id="{9441F9E2-0C01-709F-5E82-4472EFDD9DE6}"/>
              </a:ext>
            </a:extLst>
          </p:cNvPr>
          <p:cNvSpPr txBox="1"/>
          <p:nvPr/>
        </p:nvSpPr>
        <p:spPr>
          <a:xfrm>
            <a:off x="5615194" y="4533071"/>
            <a:ext cx="219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Adgang til viden fra universiteter og hospitaler</a:t>
            </a: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 end 100 nye opfindelser tilgængelige hvert år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felt 28">
            <a:extLst>
              <a:ext uri="{FF2B5EF4-FFF2-40B4-BE49-F238E27FC236}">
                <a16:creationId xmlns:a16="http://schemas.microsoft.com/office/drawing/2014/main" id="{46C8A657-6557-A814-46B8-96C7E43C5637}"/>
              </a:ext>
            </a:extLst>
          </p:cNvPr>
          <p:cNvSpPr txBox="1"/>
          <p:nvPr/>
        </p:nvSpPr>
        <p:spPr>
          <a:xfrm>
            <a:off x="7737014" y="4533071"/>
            <a:ext cx="232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 err="1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Erhvervs</a:t>
            </a:r>
            <a:r>
              <a:rPr kumimoji="0" lang="da-DK" sz="900" b="0" i="0" u="none" strike="noStrike" kern="1200" cap="all" spc="0" normalizeH="0" noProof="0" dirty="0" err="1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kumimoji="0" lang="da-DK" sz="900" b="0" i="0" u="none" strike="noStrike" kern="1200" cap="all" spc="0" normalizeH="0" noProof="0" dirty="0" err="1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postdoc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programmer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Overførsel af viden og rekruttering fra ledende forskningsmiljøer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felt 29">
            <a:extLst>
              <a:ext uri="{FF2B5EF4-FFF2-40B4-BE49-F238E27FC236}">
                <a16:creationId xmlns:a16="http://schemas.microsoft.com/office/drawing/2014/main" id="{B6E57DE3-E582-F597-F494-ADA9E8E38A05}"/>
              </a:ext>
            </a:extLst>
          </p:cNvPr>
          <p:cNvSpPr txBox="1"/>
          <p:nvPr/>
        </p:nvSpPr>
        <p:spPr>
          <a:xfrm>
            <a:off x="5692996" y="6348096"/>
            <a:ext cx="2044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Højtspecialiseret udstyr 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Opfind, udvikl, test og del den seneste nye viden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illede 8">
            <a:extLst>
              <a:ext uri="{FF2B5EF4-FFF2-40B4-BE49-F238E27FC236}">
                <a16:creationId xmlns:a16="http://schemas.microsoft.com/office/drawing/2014/main" id="{D0D3973E-0E9F-A7F3-E5FB-9FBA2BA304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54" y="3529022"/>
            <a:ext cx="1004400" cy="1004400"/>
          </a:xfrm>
          <a:prstGeom prst="rect">
            <a:avLst/>
          </a:prstGeom>
        </p:spPr>
      </p:pic>
      <p:pic>
        <p:nvPicPr>
          <p:cNvPr id="22" name="Billede 9">
            <a:extLst>
              <a:ext uri="{FF2B5EF4-FFF2-40B4-BE49-F238E27FC236}">
                <a16:creationId xmlns:a16="http://schemas.microsoft.com/office/drawing/2014/main" id="{480C7AFC-7ACA-C9D6-544A-EB30F593D7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05" y="5343696"/>
            <a:ext cx="1004400" cy="1004400"/>
          </a:xfrm>
          <a:prstGeom prst="rect">
            <a:avLst/>
          </a:prstGeom>
        </p:spPr>
      </p:pic>
      <p:pic>
        <p:nvPicPr>
          <p:cNvPr id="23" name="Billede 12">
            <a:extLst>
              <a:ext uri="{FF2B5EF4-FFF2-40B4-BE49-F238E27FC236}">
                <a16:creationId xmlns:a16="http://schemas.microsoft.com/office/drawing/2014/main" id="{F42BC471-45DB-D5AA-77B2-2688B9432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2499" y="3572741"/>
            <a:ext cx="916961" cy="916961"/>
          </a:xfrm>
          <a:prstGeom prst="rect">
            <a:avLst/>
          </a:prstGeom>
        </p:spPr>
      </p:pic>
      <p:sp>
        <p:nvSpPr>
          <p:cNvPr id="24" name="Rektangel 21">
            <a:extLst>
              <a:ext uri="{FF2B5EF4-FFF2-40B4-BE49-F238E27FC236}">
                <a16:creationId xmlns:a16="http://schemas.microsoft.com/office/drawing/2014/main" id="{F871B712-B5C0-9CB4-1D9D-CE01CC1B9BAF}"/>
              </a:ext>
            </a:extLst>
          </p:cNvPr>
          <p:cNvSpPr/>
          <p:nvPr/>
        </p:nvSpPr>
        <p:spPr>
          <a:xfrm>
            <a:off x="4613090" y="355091"/>
            <a:ext cx="6123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a-DK" sz="1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Samarbejd eller rekruttér blandt 40.000 forskere, ansatte og studerende indenfor natur- og biovidenskab, medicin og sundhedspleje. Innovationsdistriktet har en af Europas højeste koncentrationer af personer, der beskæftiger sig med uddannelse, forskning og innovation. </a:t>
            </a:r>
          </a:p>
        </p:txBody>
      </p:sp>
      <p:sp>
        <p:nvSpPr>
          <p:cNvPr id="25" name="Tekstboks 18">
            <a:extLst>
              <a:ext uri="{FF2B5EF4-FFF2-40B4-BE49-F238E27FC236}">
                <a16:creationId xmlns:a16="http://schemas.microsoft.com/office/drawing/2014/main" id="{3890C7CA-C168-3480-845E-97D1E8E38368}"/>
              </a:ext>
            </a:extLst>
          </p:cNvPr>
          <p:cNvSpPr txBox="1"/>
          <p:nvPr/>
        </p:nvSpPr>
        <p:spPr>
          <a:xfrm>
            <a:off x="92101" y="392635"/>
            <a:ext cx="376070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Co-create  </a:t>
            </a:r>
          </a:p>
          <a:p>
            <a:pPr lvl="0"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 viden er let at overføre</a:t>
            </a:r>
          </a:p>
        </p:txBody>
      </p:sp>
    </p:spTree>
    <p:extLst>
      <p:ext uri="{BB962C8B-B14F-4D97-AF65-F5344CB8AC3E}">
        <p14:creationId xmlns:p14="http://schemas.microsoft.com/office/powerpoint/2010/main" val="121708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27">
            <a:extLst>
              <a:ext uri="{FF2B5EF4-FFF2-40B4-BE49-F238E27FC236}">
                <a16:creationId xmlns:a16="http://schemas.microsoft.com/office/drawing/2014/main" id="{2A27B7E4-3853-66A8-D10A-F25F0296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9" t="-1" b="1091"/>
          <a:stretch/>
        </p:blipFill>
        <p:spPr>
          <a:xfrm>
            <a:off x="0" y="1"/>
            <a:ext cx="4290340" cy="685799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6" name="Billede 22">
            <a:extLst>
              <a:ext uri="{FF2B5EF4-FFF2-40B4-BE49-F238E27FC236}">
                <a16:creationId xmlns:a16="http://schemas.microsoft.com/office/drawing/2014/main" id="{4E24B134-6874-D9B5-6E09-8C3AEFB07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4816" y="5353777"/>
            <a:ext cx="1121114" cy="1121114"/>
          </a:xfrm>
          <a:prstGeom prst="ellipse">
            <a:avLst/>
          </a:prstGeom>
          <a:ln w="15875">
            <a:noFill/>
          </a:ln>
        </p:spPr>
      </p:pic>
      <p:pic>
        <p:nvPicPr>
          <p:cNvPr id="15" name="Billede 25">
            <a:extLst>
              <a:ext uri="{FF2B5EF4-FFF2-40B4-BE49-F238E27FC236}">
                <a16:creationId xmlns:a16="http://schemas.microsoft.com/office/drawing/2014/main" id="{ABE13F13-B9EF-EB96-D431-0DFA96B65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547" y="5351388"/>
            <a:ext cx="1096368" cy="1096366"/>
          </a:xfrm>
          <a:prstGeom prst="ellipse">
            <a:avLst/>
          </a:prstGeom>
          <a:ln w="15875">
            <a:noFill/>
          </a:ln>
        </p:spPr>
      </p:pic>
      <p:pic>
        <p:nvPicPr>
          <p:cNvPr id="16" name="Billede 26">
            <a:extLst>
              <a:ext uri="{FF2B5EF4-FFF2-40B4-BE49-F238E27FC236}">
                <a16:creationId xmlns:a16="http://schemas.microsoft.com/office/drawing/2014/main" id="{0FB8CEE6-AD5A-A94B-370E-8B6FD39AC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6738" y="1702951"/>
            <a:ext cx="1077272" cy="1077270"/>
          </a:xfrm>
          <a:prstGeom prst="ellipse">
            <a:avLst/>
          </a:prstGeom>
          <a:ln w="15875">
            <a:noFill/>
          </a:ln>
        </p:spPr>
      </p:pic>
      <p:pic>
        <p:nvPicPr>
          <p:cNvPr id="17" name="Billede 31">
            <a:extLst>
              <a:ext uri="{FF2B5EF4-FFF2-40B4-BE49-F238E27FC236}">
                <a16:creationId xmlns:a16="http://schemas.microsoft.com/office/drawing/2014/main" id="{926ADB5D-A6DF-68DC-56B6-0766A2B4A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121" y="1710514"/>
            <a:ext cx="1027180" cy="1027180"/>
          </a:xfrm>
          <a:prstGeom prst="ellipse">
            <a:avLst/>
          </a:prstGeom>
          <a:ln w="15875">
            <a:noFill/>
          </a:ln>
        </p:spPr>
      </p:pic>
      <p:pic>
        <p:nvPicPr>
          <p:cNvPr id="18" name="Billede 32">
            <a:extLst>
              <a:ext uri="{FF2B5EF4-FFF2-40B4-BE49-F238E27FC236}">
                <a16:creationId xmlns:a16="http://schemas.microsoft.com/office/drawing/2014/main" id="{0CD6A66B-279B-75F2-9E85-7696250218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7834" y="3567531"/>
            <a:ext cx="1045754" cy="1045754"/>
          </a:xfrm>
          <a:prstGeom prst="ellipse">
            <a:avLst/>
          </a:prstGeom>
          <a:ln w="15875">
            <a:noFill/>
          </a:ln>
        </p:spPr>
      </p:pic>
      <p:pic>
        <p:nvPicPr>
          <p:cNvPr id="19" name="Billede 33">
            <a:extLst>
              <a:ext uri="{FF2B5EF4-FFF2-40B4-BE49-F238E27FC236}">
                <a16:creationId xmlns:a16="http://schemas.microsoft.com/office/drawing/2014/main" id="{3FD5DD33-8D5B-14F6-E88D-879C734D1E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3803" y="3604091"/>
            <a:ext cx="1021296" cy="1021296"/>
          </a:xfrm>
          <a:prstGeom prst="ellipse">
            <a:avLst/>
          </a:prstGeom>
          <a:ln w="15875">
            <a:noFill/>
          </a:ln>
        </p:spPr>
      </p:pic>
      <p:sp>
        <p:nvSpPr>
          <p:cNvPr id="20" name="Tekstfelt 17">
            <a:extLst>
              <a:ext uri="{FF2B5EF4-FFF2-40B4-BE49-F238E27FC236}">
                <a16:creationId xmlns:a16="http://schemas.microsoft.com/office/drawing/2014/main" id="{EF5EB40C-6758-4DB2-4899-F8E68230C61D}"/>
              </a:ext>
            </a:extLst>
          </p:cNvPr>
          <p:cNvSpPr txBox="1"/>
          <p:nvPr/>
        </p:nvSpPr>
        <p:spPr>
          <a:xfrm>
            <a:off x="5489742" y="2685705"/>
            <a:ext cx="204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Stofskifte og diabetes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Udvikling af lægemidler, forebyggelse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hormoner og funktionelle fødevarer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rgbClr val="0169A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kstfelt 34">
            <a:extLst>
              <a:ext uri="{FF2B5EF4-FFF2-40B4-BE49-F238E27FC236}">
                <a16:creationId xmlns:a16="http://schemas.microsoft.com/office/drawing/2014/main" id="{53483148-83A5-0C92-0C2F-92199C373444}"/>
              </a:ext>
            </a:extLst>
          </p:cNvPr>
          <p:cNvSpPr txBox="1"/>
          <p:nvPr/>
        </p:nvSpPr>
        <p:spPr>
          <a:xfrm>
            <a:off x="7602844" y="2685705"/>
            <a:ext cx="218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Protein og bioinformatik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af lægemidler, strukturanalyse, prækliniske</a:t>
            </a:r>
            <a:r>
              <a:rPr kumimoji="0" lang="da-DK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studier, skræddersyet behandling og </a:t>
            </a:r>
            <a:r>
              <a:rPr kumimoji="0" lang="da-DK" sz="9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glycomics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kstfelt 35">
            <a:extLst>
              <a:ext uri="{FF2B5EF4-FFF2-40B4-BE49-F238E27FC236}">
                <a16:creationId xmlns:a16="http://schemas.microsoft.com/office/drawing/2014/main" id="{542C59DD-A993-C83F-828B-0C6440405681}"/>
              </a:ext>
            </a:extLst>
          </p:cNvPr>
          <p:cNvSpPr txBox="1"/>
          <p:nvPr/>
        </p:nvSpPr>
        <p:spPr>
          <a:xfrm>
            <a:off x="5489742" y="4535144"/>
            <a:ext cx="2044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 err="1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</a:t>
            </a: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teknologi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Molekylær elektronik, katalysatorer, avancerede</a:t>
            </a:r>
            <a:r>
              <a:rPr kumimoji="0" lang="da-DK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materialer og overflader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kstfelt 36">
            <a:extLst>
              <a:ext uri="{FF2B5EF4-FFF2-40B4-BE49-F238E27FC236}">
                <a16:creationId xmlns:a16="http://schemas.microsoft.com/office/drawing/2014/main" id="{39ED50CE-9031-2393-11C5-4057AEF4AD32}"/>
              </a:ext>
            </a:extLst>
          </p:cNvPr>
          <p:cNvSpPr txBox="1"/>
          <p:nvPr/>
        </p:nvSpPr>
        <p:spPr>
          <a:xfrm>
            <a:off x="7602843" y="4535144"/>
            <a:ext cx="21897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Kvanteteknologi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Produktion</a:t>
            </a:r>
            <a:r>
              <a:rPr kumimoji="0" lang="da-DK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design af </a:t>
            </a:r>
            <a:r>
              <a:rPr kumimoji="0" lang="da-DK" sz="9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fotoniske</a:t>
            </a:r>
            <a:r>
              <a:rPr kumimoji="0" lang="da-DK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elektroniske kvantekomponenter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kstfelt 37">
            <a:extLst>
              <a:ext uri="{FF2B5EF4-FFF2-40B4-BE49-F238E27FC236}">
                <a16:creationId xmlns:a16="http://schemas.microsoft.com/office/drawing/2014/main" id="{40385B32-E322-C644-53C7-F4061A4751A8}"/>
              </a:ext>
            </a:extLst>
          </p:cNvPr>
          <p:cNvSpPr txBox="1"/>
          <p:nvPr/>
        </p:nvSpPr>
        <p:spPr>
          <a:xfrm>
            <a:off x="5489742" y="6350169"/>
            <a:ext cx="20440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Bakteriologi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Forebyggelse af</a:t>
            </a:r>
            <a:r>
              <a:rPr kumimoji="0" lang="da-DK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opbygning af biofilm og antibiotikaresistens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kstfelt 38">
            <a:extLst>
              <a:ext uri="{FF2B5EF4-FFF2-40B4-BE49-F238E27FC236}">
                <a16:creationId xmlns:a16="http://schemas.microsoft.com/office/drawing/2014/main" id="{091BAB12-4839-4244-EF31-19773457CA58}"/>
              </a:ext>
            </a:extLst>
          </p:cNvPr>
          <p:cNvSpPr txBox="1"/>
          <p:nvPr/>
        </p:nvSpPr>
        <p:spPr>
          <a:xfrm>
            <a:off x="7602843" y="6350169"/>
            <a:ext cx="21897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kræft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Udvikling af diagnostik, kliniske studier og nye behandlingsformer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ktangel 24">
            <a:extLst>
              <a:ext uri="{FF2B5EF4-FFF2-40B4-BE49-F238E27FC236}">
                <a16:creationId xmlns:a16="http://schemas.microsoft.com/office/drawing/2014/main" id="{DF0F5C82-8816-3E62-C272-608FE9497764}"/>
              </a:ext>
            </a:extLst>
          </p:cNvPr>
          <p:cNvSpPr/>
          <p:nvPr/>
        </p:nvSpPr>
        <p:spPr>
          <a:xfrm>
            <a:off x="4613090" y="357164"/>
            <a:ext cx="5907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da-DK" sz="1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 milliard euro investeret i højtspecialiserede bygninger til forskning, uddannelse og behandling. Løbende investeringer i den nyeste forskningsinfrastruktur sikrer verdensklasse forskning med internationalt investeringspotentiale. </a:t>
            </a:r>
          </a:p>
        </p:txBody>
      </p:sp>
      <p:sp>
        <p:nvSpPr>
          <p:cNvPr id="27" name="Tekstboks 18">
            <a:extLst>
              <a:ext uri="{FF2B5EF4-FFF2-40B4-BE49-F238E27FC236}">
                <a16:creationId xmlns:a16="http://schemas.microsoft.com/office/drawing/2014/main" id="{E95A4F0E-019E-975D-E535-DC16CAF94C97}"/>
              </a:ext>
            </a:extLst>
          </p:cNvPr>
          <p:cNvSpPr txBox="1"/>
          <p:nvPr/>
        </p:nvSpPr>
        <p:spPr>
          <a:xfrm>
            <a:off x="92100" y="437516"/>
            <a:ext cx="41982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Hvor 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møder investeringer</a:t>
            </a:r>
          </a:p>
        </p:txBody>
      </p:sp>
    </p:spTree>
    <p:extLst>
      <p:ext uri="{BB962C8B-B14F-4D97-AF65-F5344CB8AC3E}">
        <p14:creationId xmlns:p14="http://schemas.microsoft.com/office/powerpoint/2010/main" val="228154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47">
            <a:extLst>
              <a:ext uri="{FF2B5EF4-FFF2-40B4-BE49-F238E27FC236}">
                <a16:creationId xmlns:a16="http://schemas.microsoft.com/office/drawing/2014/main" id="{12E0F20C-F4A3-782F-895C-8145BA4ED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27196"/>
          <a:stretch/>
        </p:blipFill>
        <p:spPr>
          <a:xfrm>
            <a:off x="1" y="0"/>
            <a:ext cx="4290340" cy="686749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6" name="Billede 10">
            <a:extLst>
              <a:ext uri="{FF2B5EF4-FFF2-40B4-BE49-F238E27FC236}">
                <a16:creationId xmlns:a16="http://schemas.microsoft.com/office/drawing/2014/main" id="{E1D80874-78A8-2808-4C68-763584FE9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009" y="3492761"/>
            <a:ext cx="672460" cy="869469"/>
          </a:xfrm>
          <a:prstGeom prst="rect">
            <a:avLst/>
          </a:prstGeom>
        </p:spPr>
      </p:pic>
      <p:pic>
        <p:nvPicPr>
          <p:cNvPr id="15" name="Billede 7">
            <a:extLst>
              <a:ext uri="{FF2B5EF4-FFF2-40B4-BE49-F238E27FC236}">
                <a16:creationId xmlns:a16="http://schemas.microsoft.com/office/drawing/2014/main" id="{7A1B9B23-68A0-F62E-D4FA-A637ADDEC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791" y="5329429"/>
            <a:ext cx="684896" cy="882240"/>
          </a:xfrm>
          <a:prstGeom prst="rect">
            <a:avLst/>
          </a:prstGeom>
        </p:spPr>
      </p:pic>
      <p:pic>
        <p:nvPicPr>
          <p:cNvPr id="16" name="Billede 46">
            <a:extLst>
              <a:ext uri="{FF2B5EF4-FFF2-40B4-BE49-F238E27FC236}">
                <a16:creationId xmlns:a16="http://schemas.microsoft.com/office/drawing/2014/main" id="{5BA91012-82A3-9D86-56C2-96B20C019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2395" y="1656438"/>
            <a:ext cx="654896" cy="864814"/>
          </a:xfrm>
          <a:prstGeom prst="rect">
            <a:avLst/>
          </a:prstGeom>
        </p:spPr>
      </p:pic>
      <p:pic>
        <p:nvPicPr>
          <p:cNvPr id="17" name="Billede 45">
            <a:extLst>
              <a:ext uri="{FF2B5EF4-FFF2-40B4-BE49-F238E27FC236}">
                <a16:creationId xmlns:a16="http://schemas.microsoft.com/office/drawing/2014/main" id="{12DFF091-0348-5CF2-D652-B968CCD1B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8791" y="1670294"/>
            <a:ext cx="654896" cy="833835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C28883F5-E085-E6FD-7050-7A3205CD3D1C}"/>
              </a:ext>
            </a:extLst>
          </p:cNvPr>
          <p:cNvSpPr txBox="1"/>
          <p:nvPr/>
        </p:nvSpPr>
        <p:spPr>
          <a:xfrm>
            <a:off x="5384715" y="2547205"/>
            <a:ext cx="224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Boliger og beboere </a:t>
            </a:r>
          </a:p>
          <a:p>
            <a:pPr lvl="0" algn="ctr"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attraktive boligområder indenfor gåafstand. I distriktet bor 6.200 beboere i ejer- og lejerboliger</a:t>
            </a:r>
          </a:p>
        </p:txBody>
      </p:sp>
      <p:sp>
        <p:nvSpPr>
          <p:cNvPr id="19" name="Tekstfelt 34">
            <a:extLst>
              <a:ext uri="{FF2B5EF4-FFF2-40B4-BE49-F238E27FC236}">
                <a16:creationId xmlns:a16="http://schemas.microsoft.com/office/drawing/2014/main" id="{E7FE2AF2-14A8-4064-4FBF-5D28C09D492D}"/>
              </a:ext>
            </a:extLst>
          </p:cNvPr>
          <p:cNvSpPr txBox="1"/>
          <p:nvPr/>
        </p:nvSpPr>
        <p:spPr>
          <a:xfrm>
            <a:off x="7602845" y="2547205"/>
            <a:ext cx="218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Spis, DRIK OG MØD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Studenterbarer, caféer, offentligt åbne kantiner, samt restauranter fra budget- til gourmetniveau kan findes i distriktet</a:t>
            </a:r>
          </a:p>
        </p:txBody>
      </p:sp>
      <p:sp>
        <p:nvSpPr>
          <p:cNvPr id="20" name="Tekstfelt 35">
            <a:extLst>
              <a:ext uri="{FF2B5EF4-FFF2-40B4-BE49-F238E27FC236}">
                <a16:creationId xmlns:a16="http://schemas.microsoft.com/office/drawing/2014/main" id="{3E8429AA-AE9D-F649-71A3-88AD20462C2D}"/>
              </a:ext>
            </a:extLst>
          </p:cNvPr>
          <p:cNvSpPr txBox="1"/>
          <p:nvPr/>
        </p:nvSpPr>
        <p:spPr>
          <a:xfrm>
            <a:off x="5489743" y="4396644"/>
            <a:ext cx="2138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 og natteliv 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Gåafstand til flere populære barer og natklubber. Spillesteder for alternativ musik, kunst og scenekunst. 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kstfelt 36">
            <a:extLst>
              <a:ext uri="{FF2B5EF4-FFF2-40B4-BE49-F238E27FC236}">
                <a16:creationId xmlns:a16="http://schemas.microsoft.com/office/drawing/2014/main" id="{2D70EDD8-93F0-3B55-079E-EE9E43F50BD2}"/>
              </a:ext>
            </a:extLst>
          </p:cNvPr>
          <p:cNvSpPr txBox="1"/>
          <p:nvPr/>
        </p:nvSpPr>
        <p:spPr>
          <a:xfrm>
            <a:off x="7602844" y="4396644"/>
            <a:ext cx="218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offentlige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parker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da-DK" sz="900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offentlige parker med aktiviteter for alle aldersgrupper. Alt fra legepladser over </a:t>
            </a:r>
            <a:r>
              <a:rPr lang="da-DK" sz="900" noProof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skateparks</a:t>
            </a:r>
            <a:r>
              <a:rPr lang="da-DK" sz="900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 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picnicborde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kstfelt 37">
            <a:extLst>
              <a:ext uri="{FF2B5EF4-FFF2-40B4-BE49-F238E27FC236}">
                <a16:creationId xmlns:a16="http://schemas.microsoft.com/office/drawing/2014/main" id="{125AF932-C009-2BC3-3421-0971FC4ED39E}"/>
              </a:ext>
            </a:extLst>
          </p:cNvPr>
          <p:cNvSpPr txBox="1"/>
          <p:nvPr/>
        </p:nvSpPr>
        <p:spPr>
          <a:xfrm>
            <a:off x="5423362" y="6211669"/>
            <a:ext cx="211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Børnehaver </a:t>
            </a: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a-DK" sz="900" b="0" i="0" u="none" strike="noStrike" kern="1200" cap="all" spc="0" normalizeH="0" baseline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da-DK" sz="900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Flere offentlige vuggestuer og børnehaver for engelsktalende børn i cykelafstand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kstfelt 38">
            <a:extLst>
              <a:ext uri="{FF2B5EF4-FFF2-40B4-BE49-F238E27FC236}">
                <a16:creationId xmlns:a16="http://schemas.microsoft.com/office/drawing/2014/main" id="{AA0A52C9-FA22-904F-907C-6F3FAE8E9636}"/>
              </a:ext>
            </a:extLst>
          </p:cNvPr>
          <p:cNvSpPr txBox="1"/>
          <p:nvPr/>
        </p:nvSpPr>
        <p:spPr>
          <a:xfrm>
            <a:off x="7594960" y="6190543"/>
            <a:ext cx="218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all" spc="0" normalizeH="0" noProof="0" dirty="0">
                <a:ln>
                  <a:noFill/>
                </a:ln>
                <a:solidFill>
                  <a:srgbClr val="28628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Skoler</a:t>
            </a:r>
            <a:endParaRPr kumimoji="0" lang="da-DK" sz="900" b="0" i="0" u="none" strike="noStrike" kern="1200" cap="all" spc="0" normalizeH="0" baseline="0" noProof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Flere internationale skoler tæt på Copenhagen Science City, samt engelsktalende klasser på folkeskoler  </a:t>
            </a:r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illede 2">
            <a:extLst>
              <a:ext uri="{FF2B5EF4-FFF2-40B4-BE49-F238E27FC236}">
                <a16:creationId xmlns:a16="http://schemas.microsoft.com/office/drawing/2014/main" id="{15E16C04-A39A-F046-F3EE-A6D9E7E5EB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2395" y="3537860"/>
            <a:ext cx="654896" cy="876758"/>
          </a:xfrm>
          <a:prstGeom prst="rect">
            <a:avLst/>
          </a:prstGeom>
        </p:spPr>
      </p:pic>
      <p:pic>
        <p:nvPicPr>
          <p:cNvPr id="25" name="Billede 8">
            <a:extLst>
              <a:ext uri="{FF2B5EF4-FFF2-40B4-BE49-F238E27FC236}">
                <a16:creationId xmlns:a16="http://schemas.microsoft.com/office/drawing/2014/main" id="{C8EEFC5E-78F6-2E0A-52F9-772959EAA5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8245" y="5261866"/>
            <a:ext cx="683197" cy="877111"/>
          </a:xfrm>
          <a:prstGeom prst="rect">
            <a:avLst/>
          </a:prstGeom>
        </p:spPr>
      </p:pic>
      <p:sp>
        <p:nvSpPr>
          <p:cNvPr id="26" name="Tekstboks 18">
            <a:extLst>
              <a:ext uri="{FF2B5EF4-FFF2-40B4-BE49-F238E27FC236}">
                <a16:creationId xmlns:a16="http://schemas.microsoft.com/office/drawing/2014/main" id="{F1328B7E-E97A-72BE-0C00-263424B9C876}"/>
              </a:ext>
            </a:extLst>
          </p:cNvPr>
          <p:cNvSpPr txBox="1"/>
          <p:nvPr/>
        </p:nvSpPr>
        <p:spPr>
          <a:xfrm>
            <a:off x="130407" y="437516"/>
            <a:ext cx="37938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Attraktiv by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Grøn, ren og sjov</a:t>
            </a:r>
          </a:p>
        </p:txBody>
      </p:sp>
      <p:sp>
        <p:nvSpPr>
          <p:cNvPr id="27" name="Rektangel 23">
            <a:extLst>
              <a:ext uri="{FF2B5EF4-FFF2-40B4-BE49-F238E27FC236}">
                <a16:creationId xmlns:a16="http://schemas.microsoft.com/office/drawing/2014/main" id="{A17BF766-E22D-A68B-7746-7B55EAB00DB9}"/>
              </a:ext>
            </a:extLst>
          </p:cNvPr>
          <p:cNvSpPr/>
          <p:nvPr/>
        </p:nvSpPr>
        <p:spPr>
          <a:xfrm>
            <a:off x="4621989" y="218664"/>
            <a:ext cx="5888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da-DK" sz="1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‘</a:t>
            </a:r>
            <a:r>
              <a:rPr lang="da-DK" sz="16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Liveability</a:t>
            </a:r>
            <a:r>
              <a:rPr lang="da-DK" sz="16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’ er en grundsten i Copenhagen Science City. Byens livskvalitet tiltrækker de bedste hjerner fra hele verden. Studerende, forskere og iværksættere i Copenhagen Science City udgør en højtuddannet og motiveret arbejdsstyrke.</a:t>
            </a:r>
          </a:p>
        </p:txBody>
      </p:sp>
    </p:spTree>
    <p:extLst>
      <p:ext uri="{BB962C8B-B14F-4D97-AF65-F5344CB8AC3E}">
        <p14:creationId xmlns:p14="http://schemas.microsoft.com/office/powerpoint/2010/main" val="124811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lede 2">
            <a:extLst>
              <a:ext uri="{FF2B5EF4-FFF2-40B4-BE49-F238E27FC236}">
                <a16:creationId xmlns:a16="http://schemas.microsoft.com/office/drawing/2014/main" id="{2681EDDD-554D-347E-0460-0C7361C1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5154" r="33310" b="1934"/>
          <a:stretch/>
        </p:blipFill>
        <p:spPr>
          <a:xfrm>
            <a:off x="-1" y="-1"/>
            <a:ext cx="3247779" cy="686749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4" name="Billede 3">
            <a:extLst>
              <a:ext uri="{FF2B5EF4-FFF2-40B4-BE49-F238E27FC236}">
                <a16:creationId xmlns:a16="http://schemas.microsoft.com/office/drawing/2014/main" id="{DAE6CAD4-F4CA-F3B5-9E5E-086EC9219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66" y="721252"/>
            <a:ext cx="2650541" cy="1362820"/>
          </a:xfrm>
          <a:prstGeom prst="rect">
            <a:avLst/>
          </a:prstGeom>
        </p:spPr>
      </p:pic>
      <p:sp>
        <p:nvSpPr>
          <p:cNvPr id="6" name="Tekstfelt 55">
            <a:extLst>
              <a:ext uri="{FF2B5EF4-FFF2-40B4-BE49-F238E27FC236}">
                <a16:creationId xmlns:a16="http://schemas.microsoft.com/office/drawing/2014/main" id="{E8C1008B-2978-7795-E0B5-342EF1DFB952}"/>
              </a:ext>
            </a:extLst>
          </p:cNvPr>
          <p:cNvSpPr txBox="1"/>
          <p:nvPr/>
        </p:nvSpPr>
        <p:spPr>
          <a:xfrm>
            <a:off x="3754735" y="4531342"/>
            <a:ext cx="29863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Science City samarbejder for at tiltrække og fastholde højtuddannede talenter</a:t>
            </a:r>
          </a:p>
        </p:txBody>
      </p:sp>
      <p:sp>
        <p:nvSpPr>
          <p:cNvPr id="15" name="Rektangel 58">
            <a:extLst>
              <a:ext uri="{FF2B5EF4-FFF2-40B4-BE49-F238E27FC236}">
                <a16:creationId xmlns:a16="http://schemas.microsoft.com/office/drawing/2014/main" id="{E49D77EE-6A92-EB49-BDF7-CB029B5DC413}"/>
              </a:ext>
            </a:extLst>
          </p:cNvPr>
          <p:cNvSpPr/>
          <p:nvPr/>
        </p:nvSpPr>
        <p:spPr>
          <a:xfrm>
            <a:off x="3754735" y="5155554"/>
            <a:ext cx="6159762" cy="1425098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" name="Billede 21">
            <a:extLst>
              <a:ext uri="{FF2B5EF4-FFF2-40B4-BE49-F238E27FC236}">
                <a16:creationId xmlns:a16="http://schemas.microsoft.com/office/drawing/2014/main" id="{F6418ED9-F558-5D41-06DF-FFD664944723}"/>
              </a:ext>
            </a:extLst>
          </p:cNvPr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172" y="1778591"/>
            <a:ext cx="1161985" cy="609953"/>
          </a:xfrm>
          <a:prstGeom prst="rect">
            <a:avLst/>
          </a:prstGeom>
        </p:spPr>
      </p:pic>
      <p:pic>
        <p:nvPicPr>
          <p:cNvPr id="17" name="Picture 2" descr="Billedresultat for microsoft logo">
            <a:extLst>
              <a:ext uri="{FF2B5EF4-FFF2-40B4-BE49-F238E27FC236}">
                <a16:creationId xmlns:a16="http://schemas.microsoft.com/office/drawing/2014/main" id="{ADF9D74F-0386-7A6F-04ED-8B7D2448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02" y="1648522"/>
            <a:ext cx="2144910" cy="7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lede 27">
            <a:extLst>
              <a:ext uri="{FF2B5EF4-FFF2-40B4-BE49-F238E27FC236}">
                <a16:creationId xmlns:a16="http://schemas.microsoft.com/office/drawing/2014/main" id="{3B96A668-D4A5-C78C-5DB2-40F79CD1FAF1}"/>
              </a:ext>
            </a:extLst>
          </p:cNvPr>
          <p:cNvPicPr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9711" y="999322"/>
            <a:ext cx="684405" cy="678064"/>
          </a:xfrm>
          <a:prstGeom prst="rect">
            <a:avLst/>
          </a:prstGeom>
        </p:spPr>
      </p:pic>
      <p:pic>
        <p:nvPicPr>
          <p:cNvPr id="19" name="Billede 31">
            <a:extLst>
              <a:ext uri="{FF2B5EF4-FFF2-40B4-BE49-F238E27FC236}">
                <a16:creationId xmlns:a16="http://schemas.microsoft.com/office/drawing/2014/main" id="{7ED60CAB-F808-B5C9-9D0F-7E46015F1172}"/>
              </a:ext>
            </a:extLst>
          </p:cNvPr>
          <p:cNvPicPr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539" b="17148"/>
          <a:stretch/>
        </p:blipFill>
        <p:spPr>
          <a:xfrm>
            <a:off x="6354807" y="1030275"/>
            <a:ext cx="1257057" cy="745384"/>
          </a:xfrm>
          <a:prstGeom prst="rect">
            <a:avLst/>
          </a:prstGeom>
        </p:spPr>
      </p:pic>
      <p:pic>
        <p:nvPicPr>
          <p:cNvPr id="20" name="Billede 32">
            <a:extLst>
              <a:ext uri="{FF2B5EF4-FFF2-40B4-BE49-F238E27FC236}">
                <a16:creationId xmlns:a16="http://schemas.microsoft.com/office/drawing/2014/main" id="{C9787D07-CFE1-D6D4-10AA-3B176683D2B9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1561" y="942989"/>
            <a:ext cx="741662" cy="741662"/>
          </a:xfrm>
          <a:prstGeom prst="rect">
            <a:avLst/>
          </a:prstGeom>
        </p:spPr>
      </p:pic>
      <p:sp>
        <p:nvSpPr>
          <p:cNvPr id="21" name="Tekstfelt 56">
            <a:extLst>
              <a:ext uri="{FF2B5EF4-FFF2-40B4-BE49-F238E27FC236}">
                <a16:creationId xmlns:a16="http://schemas.microsoft.com/office/drawing/2014/main" id="{55E9B9B6-BF6B-EC26-D52F-BFBC626F02F3}"/>
              </a:ext>
            </a:extLst>
          </p:cNvPr>
          <p:cNvSpPr txBox="1"/>
          <p:nvPr/>
        </p:nvSpPr>
        <p:spPr>
          <a:xfrm>
            <a:off x="3757264" y="2473613"/>
            <a:ext cx="61489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Beliggenhed DER betyder noget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Science City hjælper med at tiltrække virksomheder til området. Innovationsøkosystemet har afgørende betydning for mange firmaers placeringsønsker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Billedresultat for bioinnovationinstitute">
            <a:extLst>
              <a:ext uri="{FF2B5EF4-FFF2-40B4-BE49-F238E27FC236}">
                <a16:creationId xmlns:a16="http://schemas.microsoft.com/office/drawing/2014/main" id="{60924086-0D23-D434-C809-A587AE198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1" b="21341"/>
          <a:stretch/>
        </p:blipFill>
        <p:spPr bwMode="auto">
          <a:xfrm>
            <a:off x="8320654" y="1931672"/>
            <a:ext cx="1481825" cy="4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boks 18">
            <a:extLst>
              <a:ext uri="{FF2B5EF4-FFF2-40B4-BE49-F238E27FC236}">
                <a16:creationId xmlns:a16="http://schemas.microsoft.com/office/drawing/2014/main" id="{E0A830C2-812B-2014-D1DA-3318CBE1C579}"/>
              </a:ext>
            </a:extLst>
          </p:cNvPr>
          <p:cNvSpPr txBox="1"/>
          <p:nvPr/>
        </p:nvSpPr>
        <p:spPr>
          <a:xfrm>
            <a:off x="92101" y="629362"/>
            <a:ext cx="34893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Resultater: Tiltrækning</a:t>
            </a:r>
          </a:p>
        </p:txBody>
      </p:sp>
      <p:pic>
        <p:nvPicPr>
          <p:cNvPr id="25" name="Billede 33">
            <a:extLst>
              <a:ext uri="{FF2B5EF4-FFF2-40B4-BE49-F238E27FC236}">
                <a16:creationId xmlns:a16="http://schemas.microsoft.com/office/drawing/2014/main" id="{581E1CFC-4718-68AC-5900-F8149BB9268C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26010" r="1013" b="15562"/>
          <a:stretch/>
        </p:blipFill>
        <p:spPr>
          <a:xfrm>
            <a:off x="6918258" y="3097825"/>
            <a:ext cx="2988000" cy="1353600"/>
          </a:xfrm>
          <a:prstGeom prst="rect">
            <a:avLst/>
          </a:prstGeom>
        </p:spPr>
      </p:pic>
      <p:sp>
        <p:nvSpPr>
          <p:cNvPr id="26" name="Tekstfelt 52">
            <a:extLst>
              <a:ext uri="{FF2B5EF4-FFF2-40B4-BE49-F238E27FC236}">
                <a16:creationId xmlns:a16="http://schemas.microsoft.com/office/drawing/2014/main" id="{EA5097AD-4B43-6AC8-E70C-D7E52E882824}"/>
              </a:ext>
            </a:extLst>
          </p:cNvPr>
          <p:cNvSpPr txBox="1"/>
          <p:nvPr/>
        </p:nvSpPr>
        <p:spPr>
          <a:xfrm>
            <a:off x="6918257" y="4531342"/>
            <a:ext cx="2988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Virksomhedsdelegationer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Science City byder virksomheder og beslutningstagere velkommen til innovationsdistriktet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felt 59">
            <a:extLst>
              <a:ext uri="{FF2B5EF4-FFF2-40B4-BE49-F238E27FC236}">
                <a16:creationId xmlns:a16="http://schemas.microsoft.com/office/drawing/2014/main" id="{47BD4381-F76E-FC33-E094-5B1C09B37D67}"/>
              </a:ext>
            </a:extLst>
          </p:cNvPr>
          <p:cNvSpPr txBox="1"/>
          <p:nvPr/>
        </p:nvSpPr>
        <p:spPr>
          <a:xfrm>
            <a:off x="3759612" y="5162819"/>
            <a:ext cx="6182414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UDVALGTE RESULTATER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da-DK" sz="9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Antallet af innovationsaktive virksomheder vokset fra 350 til 450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National og International markedsføring af Copenhagen Science Citys værditilbud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Samarbejde med 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Wonderful Copenhagen om konferencer for Videnskab og virksomhed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da-DK" sz="900" b="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Samarbejde med andre innovations</a:t>
            </a:r>
            <a:r>
              <a:rPr kumimoji="0" lang="da-DK" sz="9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distrikter i </a:t>
            </a:r>
            <a:r>
              <a:rPr kumimoji="0" lang="da-DK" sz="900" b="0" i="0" u="none" strike="noStrike" kern="1200" cap="none" spc="0" normalizeH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kumimoji="0" lang="da-DK" sz="9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Copenhagen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illede 38">
            <a:extLst>
              <a:ext uri="{FF2B5EF4-FFF2-40B4-BE49-F238E27FC236}">
                <a16:creationId xmlns:a16="http://schemas.microsoft.com/office/drawing/2014/main" id="{E1A76DE0-266F-F249-588E-42D0ADACCD6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8" b="16176"/>
          <a:stretch/>
        </p:blipFill>
        <p:spPr>
          <a:xfrm>
            <a:off x="3754734" y="3091368"/>
            <a:ext cx="2986311" cy="13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70">
            <a:extLst>
              <a:ext uri="{FF2B5EF4-FFF2-40B4-BE49-F238E27FC236}">
                <a16:creationId xmlns:a16="http://schemas.microsoft.com/office/drawing/2014/main" id="{85861021-5EED-C6EB-CAF8-FF6774690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187" y="1202482"/>
            <a:ext cx="1159280" cy="394802"/>
          </a:xfrm>
          <a:prstGeom prst="rect">
            <a:avLst/>
          </a:prstGeom>
        </p:spPr>
      </p:pic>
      <p:pic>
        <p:nvPicPr>
          <p:cNvPr id="15" name="Picture 2" descr="Billedresultat for innovation">
            <a:extLst>
              <a:ext uri="{FF2B5EF4-FFF2-40B4-BE49-F238E27FC236}">
                <a16:creationId xmlns:a16="http://schemas.microsoft.com/office/drawing/2014/main" id="{446CF364-D9E7-5BBD-5719-7B3C64C98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5" r="41240"/>
          <a:stretch/>
        </p:blipFill>
        <p:spPr bwMode="auto">
          <a:xfrm>
            <a:off x="1" y="1"/>
            <a:ext cx="314482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4" name="Picture 2" descr="http://copenhagensciencecity.dk/wp-content/uploads/2018/02/18-02-01-posterophaeng.jpg">
            <a:extLst>
              <a:ext uri="{FF2B5EF4-FFF2-40B4-BE49-F238E27FC236}">
                <a16:creationId xmlns:a16="http://schemas.microsoft.com/office/drawing/2014/main" id="{95F1A2BE-C435-70C3-7078-2B760F754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9861" r="2376" b="36855"/>
          <a:stretch/>
        </p:blipFill>
        <p:spPr bwMode="auto">
          <a:xfrm>
            <a:off x="3552531" y="3018044"/>
            <a:ext cx="2988000" cy="13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97">
            <a:extLst>
              <a:ext uri="{FF2B5EF4-FFF2-40B4-BE49-F238E27FC236}">
                <a16:creationId xmlns:a16="http://schemas.microsoft.com/office/drawing/2014/main" id="{E24A1D9E-EFA1-F496-63CF-737BF6A9FFBD}"/>
              </a:ext>
            </a:extLst>
          </p:cNvPr>
          <p:cNvSpPr txBox="1"/>
          <p:nvPr/>
        </p:nvSpPr>
        <p:spPr>
          <a:xfrm>
            <a:off x="3686093" y="4456277"/>
            <a:ext cx="298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STUDENTERINNOVATION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nyt 1.200 m2 innovationscenter tilbyder kontor-pladser såvel som undervisnings- og event faciliteter.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boks 18">
            <a:extLst>
              <a:ext uri="{FF2B5EF4-FFF2-40B4-BE49-F238E27FC236}">
                <a16:creationId xmlns:a16="http://schemas.microsoft.com/office/drawing/2014/main" id="{4C80B92A-9B5B-BB59-414D-172C5000DAE6}"/>
              </a:ext>
            </a:extLst>
          </p:cNvPr>
          <p:cNvSpPr txBox="1"/>
          <p:nvPr/>
        </p:nvSpPr>
        <p:spPr>
          <a:xfrm>
            <a:off x="92101" y="280490"/>
            <a:ext cx="318449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Resultater: </a:t>
            </a:r>
          </a:p>
          <a:p>
            <a:pPr lvl="0"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Innovation, uddannelse og entreprenørskab</a:t>
            </a:r>
          </a:p>
        </p:txBody>
      </p:sp>
      <p:pic>
        <p:nvPicPr>
          <p:cNvPr id="17" name="Billede 51">
            <a:extLst>
              <a:ext uri="{FF2B5EF4-FFF2-40B4-BE49-F238E27FC236}">
                <a16:creationId xmlns:a16="http://schemas.microsoft.com/office/drawing/2014/main" id="{C8C6A76F-B06C-BD70-7859-8D46C1501D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7" r="14290" b="4818"/>
          <a:stretch/>
        </p:blipFill>
        <p:spPr>
          <a:xfrm>
            <a:off x="6855326" y="3018043"/>
            <a:ext cx="2988000" cy="1349285"/>
          </a:xfrm>
          <a:prstGeom prst="rect">
            <a:avLst/>
          </a:prstGeom>
        </p:spPr>
      </p:pic>
      <p:pic>
        <p:nvPicPr>
          <p:cNvPr id="19" name="Billede 71">
            <a:extLst>
              <a:ext uri="{FF2B5EF4-FFF2-40B4-BE49-F238E27FC236}">
                <a16:creationId xmlns:a16="http://schemas.microsoft.com/office/drawing/2014/main" id="{7BCE9BFB-C715-458B-45B0-16FE68CD425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544" y="1751826"/>
            <a:ext cx="512831" cy="501246"/>
          </a:xfrm>
          <a:prstGeom prst="rect">
            <a:avLst/>
          </a:prstGeom>
        </p:spPr>
      </p:pic>
      <p:pic>
        <p:nvPicPr>
          <p:cNvPr id="20" name="Billede 72">
            <a:extLst>
              <a:ext uri="{FF2B5EF4-FFF2-40B4-BE49-F238E27FC236}">
                <a16:creationId xmlns:a16="http://schemas.microsoft.com/office/drawing/2014/main" id="{F6A524CC-0366-165F-8E0F-879768966DD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550" y="1301627"/>
            <a:ext cx="1089571" cy="438008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100DA6C-8EFD-B4C6-F26A-D64F16917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784" y="1936946"/>
            <a:ext cx="1224146" cy="37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Billedresultat for wonderful copenhagen">
            <a:extLst>
              <a:ext uri="{FF2B5EF4-FFF2-40B4-BE49-F238E27FC236}">
                <a16:creationId xmlns:a16="http://schemas.microsoft.com/office/drawing/2014/main" id="{C354F76A-D6B2-7F86-3D33-46EDD133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6684" y="1344111"/>
            <a:ext cx="1047326" cy="4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http://www.taarnby.dk/CropUp/page/media/2427920/copenhagen-capacity.jpg">
            <a:extLst>
              <a:ext uri="{FF2B5EF4-FFF2-40B4-BE49-F238E27FC236}">
                <a16:creationId xmlns:a16="http://schemas.microsoft.com/office/drawing/2014/main" id="{98AFB829-D7EF-29A3-E7B6-65B0451A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128" y="1980691"/>
            <a:ext cx="1029595" cy="2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Billedresultat for bioinnovationinstitute">
            <a:extLst>
              <a:ext uri="{FF2B5EF4-FFF2-40B4-BE49-F238E27FC236}">
                <a16:creationId xmlns:a16="http://schemas.microsoft.com/office/drawing/2014/main" id="{1148BC21-80F9-65E7-DD37-2607FCBA9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9" b="21341"/>
          <a:stretch/>
        </p:blipFill>
        <p:spPr bwMode="auto">
          <a:xfrm>
            <a:off x="4604817" y="1930129"/>
            <a:ext cx="1481825" cy="45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Billede 2">
            <a:extLst>
              <a:ext uri="{FF2B5EF4-FFF2-40B4-BE49-F238E27FC236}">
                <a16:creationId xmlns:a16="http://schemas.microsoft.com/office/drawing/2014/main" id="{9BA2C14A-2CBE-08B9-480B-967814FF90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24416" y="1358514"/>
            <a:ext cx="707487" cy="707487"/>
          </a:xfrm>
          <a:prstGeom prst="rect">
            <a:avLst/>
          </a:prstGeom>
        </p:spPr>
      </p:pic>
      <p:sp>
        <p:nvSpPr>
          <p:cNvPr id="26" name="Tekstfelt 91">
            <a:extLst>
              <a:ext uri="{FF2B5EF4-FFF2-40B4-BE49-F238E27FC236}">
                <a16:creationId xmlns:a16="http://schemas.microsoft.com/office/drawing/2014/main" id="{D1AE8275-4045-6AC7-8EF5-5066CBFA120D}"/>
              </a:ext>
            </a:extLst>
          </p:cNvPr>
          <p:cNvSpPr txBox="1"/>
          <p:nvPr/>
        </p:nvSpPr>
        <p:spPr>
          <a:xfrm>
            <a:off x="3686093" y="2395258"/>
            <a:ext cx="60241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 err="1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NøglePartnere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Science City har stærke bånd til nøgleinteressenter. Sammen udvikler vi innovationsøkosystemet til et innovationsdistrikt i verdensklasse og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Copenhagen til en ledende nordeuropæisk metropol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kstfelt 98">
            <a:extLst>
              <a:ext uri="{FF2B5EF4-FFF2-40B4-BE49-F238E27FC236}">
                <a16:creationId xmlns:a16="http://schemas.microsoft.com/office/drawing/2014/main" id="{762DBDD3-55B9-9F81-8158-BF1644C62969}"/>
              </a:ext>
            </a:extLst>
          </p:cNvPr>
          <p:cNvSpPr txBox="1"/>
          <p:nvPr/>
        </p:nvSpPr>
        <p:spPr>
          <a:xfrm>
            <a:off x="6855326" y="4453599"/>
            <a:ext cx="298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arrangementer </a:t>
            </a:r>
          </a:p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Science City arrangerer eller deltager i lokale begivenheder, der kan udvikle økosystemet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ktangel 31">
            <a:extLst>
              <a:ext uri="{FF2B5EF4-FFF2-40B4-BE49-F238E27FC236}">
                <a16:creationId xmlns:a16="http://schemas.microsoft.com/office/drawing/2014/main" id="{F3895CD5-DF10-7072-12A8-351FCB64F45D}"/>
              </a:ext>
            </a:extLst>
          </p:cNvPr>
          <p:cNvSpPr/>
          <p:nvPr/>
        </p:nvSpPr>
        <p:spPr>
          <a:xfrm>
            <a:off x="3683564" y="5077811"/>
            <a:ext cx="6159762" cy="1425098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Tekstfelt 101">
            <a:extLst>
              <a:ext uri="{FF2B5EF4-FFF2-40B4-BE49-F238E27FC236}">
                <a16:creationId xmlns:a16="http://schemas.microsoft.com/office/drawing/2014/main" id="{52F9AE58-8FC9-3969-5FB2-75E6D360C30D}"/>
              </a:ext>
            </a:extLst>
          </p:cNvPr>
          <p:cNvSpPr txBox="1"/>
          <p:nvPr/>
        </p:nvSpPr>
        <p:spPr>
          <a:xfrm>
            <a:off x="3687059" y="5077811"/>
            <a:ext cx="6190491" cy="8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Strategiske mål og potentiale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Drev forberedelserne til Københavns Universitets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studenterinnovationcenter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Lighthouse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kumimoji="0" lang="da-DK" sz="900" b="0" i="0" u="none" strike="noStrike" kern="1200" cap="none" spc="0" normalizeH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Skabt netværk for innovationsværksteder, delte faciliteter og udstyr i Copenhagen Science City</a:t>
            </a:r>
            <a:endParaRPr kumimoji="0" lang="da-DK" sz="900" b="0" i="0" u="none" strike="noStrike" kern="1200" cap="none" spc="0" normalizeH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Skabt arrangementer for hundredvis af deltagere fra virksomheder og forskningsinstitutioner.</a:t>
            </a:r>
          </a:p>
        </p:txBody>
      </p:sp>
      <p:pic>
        <p:nvPicPr>
          <p:cNvPr id="30" name="Billede 28">
            <a:extLst>
              <a:ext uri="{FF2B5EF4-FFF2-40B4-BE49-F238E27FC236}">
                <a16:creationId xmlns:a16="http://schemas.microsoft.com/office/drawing/2014/main" id="{2B7C4F95-AEE9-1BBD-5935-27B92D3B7B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81" y="1170665"/>
            <a:ext cx="932804" cy="641630"/>
          </a:xfrm>
          <a:prstGeom prst="rect">
            <a:avLst/>
          </a:prstGeom>
        </p:spPr>
      </p:pic>
      <p:pic>
        <p:nvPicPr>
          <p:cNvPr id="31" name="Billede 29" descr="Et billede, der indeholder himmel, græs, udendørs&#10;&#10;Automatisk genereret beskrivelse">
            <a:extLst>
              <a:ext uri="{FF2B5EF4-FFF2-40B4-BE49-F238E27FC236}">
                <a16:creationId xmlns:a16="http://schemas.microsoft.com/office/drawing/2014/main" id="{FC9A1058-41E0-2BCF-083C-22717D77E86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11482"/>
          <a:stretch/>
        </p:blipFill>
        <p:spPr>
          <a:xfrm>
            <a:off x="3566877" y="3018042"/>
            <a:ext cx="3107216" cy="1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7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lledresultat for jagtvej niels bohr bygningen">
            <a:extLst>
              <a:ext uri="{FF2B5EF4-FFF2-40B4-BE49-F238E27FC236}">
                <a16:creationId xmlns:a16="http://schemas.microsoft.com/office/drawing/2014/main" id="{1CC718A4-6E2F-C531-33F2-43B3C76A2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18290" r="4400" b="3569"/>
          <a:stretch/>
        </p:blipFill>
        <p:spPr bwMode="auto">
          <a:xfrm>
            <a:off x="3336140" y="957559"/>
            <a:ext cx="301431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edresultat for kÃ¸benhavns universitet omvejen">
            <a:extLst>
              <a:ext uri="{FF2B5EF4-FFF2-40B4-BE49-F238E27FC236}">
                <a16:creationId xmlns:a16="http://schemas.microsoft.com/office/drawing/2014/main" id="{EFAD4240-B5B8-AA37-3D30-0D57E999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r="49999"/>
          <a:stretch/>
        </p:blipFill>
        <p:spPr bwMode="auto">
          <a:xfrm>
            <a:off x="-1" y="0"/>
            <a:ext cx="3021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15" name="Tekstboks 18">
            <a:extLst>
              <a:ext uri="{FF2B5EF4-FFF2-40B4-BE49-F238E27FC236}">
                <a16:creationId xmlns:a16="http://schemas.microsoft.com/office/drawing/2014/main" id="{DCD73DBB-3CF7-AECD-0E48-70960C27DE5A}"/>
              </a:ext>
            </a:extLst>
          </p:cNvPr>
          <p:cNvSpPr txBox="1"/>
          <p:nvPr/>
        </p:nvSpPr>
        <p:spPr>
          <a:xfrm>
            <a:off x="92100" y="537123"/>
            <a:ext cx="356549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Resultater: </a:t>
            </a:r>
          </a:p>
          <a:p>
            <a:pPr lvl="0">
              <a:defRPr/>
            </a:pPr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Fysiske rammer</a:t>
            </a:r>
          </a:p>
        </p:txBody>
      </p:sp>
      <p:pic>
        <p:nvPicPr>
          <p:cNvPr id="16" name="Billede 28">
            <a:extLst>
              <a:ext uri="{FF2B5EF4-FFF2-40B4-BE49-F238E27FC236}">
                <a16:creationId xmlns:a16="http://schemas.microsoft.com/office/drawing/2014/main" id="{09531963-51CB-E5A8-7DC8-A20C061920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t="36624" r="19462" b="10553"/>
          <a:stretch/>
        </p:blipFill>
        <p:spPr>
          <a:xfrm>
            <a:off x="3362458" y="3018042"/>
            <a:ext cx="2988000" cy="1349286"/>
          </a:xfrm>
          <a:prstGeom prst="rect">
            <a:avLst/>
          </a:prstGeom>
        </p:spPr>
      </p:pic>
      <p:pic>
        <p:nvPicPr>
          <p:cNvPr id="17" name="Billede 47">
            <a:extLst>
              <a:ext uri="{FF2B5EF4-FFF2-40B4-BE49-F238E27FC236}">
                <a16:creationId xmlns:a16="http://schemas.microsoft.com/office/drawing/2014/main" id="{343A5E7B-A672-7EBC-90C2-43271AD752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73" t="35378" r="8605" b="13597"/>
          <a:stretch/>
        </p:blipFill>
        <p:spPr>
          <a:xfrm>
            <a:off x="6534221" y="3018042"/>
            <a:ext cx="2988000" cy="1349286"/>
          </a:xfrm>
          <a:prstGeom prst="rect">
            <a:avLst/>
          </a:prstGeom>
        </p:spPr>
      </p:pic>
      <p:pic>
        <p:nvPicPr>
          <p:cNvPr id="18" name="Picture 2" descr="Billedresultat for &quot;den kvikke vej&quot;">
            <a:extLst>
              <a:ext uri="{FF2B5EF4-FFF2-40B4-BE49-F238E27FC236}">
                <a16:creationId xmlns:a16="http://schemas.microsoft.com/office/drawing/2014/main" id="{5F69C446-42B1-F728-E02F-1EBF36307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55624" r="25571" b="1966"/>
          <a:stretch/>
        </p:blipFill>
        <p:spPr bwMode="auto">
          <a:xfrm>
            <a:off x="6534221" y="957559"/>
            <a:ext cx="2988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felt 49">
            <a:extLst>
              <a:ext uri="{FF2B5EF4-FFF2-40B4-BE49-F238E27FC236}">
                <a16:creationId xmlns:a16="http://schemas.microsoft.com/office/drawing/2014/main" id="{03F7F10B-E166-28E0-BE14-EF255C4107EE}"/>
              </a:ext>
            </a:extLst>
          </p:cNvPr>
          <p:cNvSpPr txBox="1"/>
          <p:nvPr/>
        </p:nvSpPr>
        <p:spPr>
          <a:xfrm>
            <a:off x="3362458" y="4453599"/>
            <a:ext cx="29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 livskvalitet I byen</a:t>
            </a:r>
            <a:endParaRPr kumimoji="0" lang="da-DK" sz="900" b="0" i="0" u="none" strike="noStrike" kern="1200" cap="all" spc="0" normalizeH="0" baseline="0" dirty="0">
              <a:ln>
                <a:noFill/>
              </a:ln>
              <a:solidFill>
                <a:srgbClr val="28628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Vidensdelingszoner og en genkendelig visuel identitet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felt 82">
            <a:extLst>
              <a:ext uri="{FF2B5EF4-FFF2-40B4-BE49-F238E27FC236}">
                <a16:creationId xmlns:a16="http://schemas.microsoft.com/office/drawing/2014/main" id="{89AE1C84-7007-B58F-CACF-3E3DBD37076B}"/>
              </a:ext>
            </a:extLst>
          </p:cNvPr>
          <p:cNvSpPr txBox="1"/>
          <p:nvPr/>
        </p:nvSpPr>
        <p:spPr>
          <a:xfrm>
            <a:off x="3362458" y="2393830"/>
            <a:ext cx="28311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Forbindelser i innovationsdistriktet</a:t>
            </a: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Transportruter på tværs af Copenhagen Science City tegnes ind i nybyggerier</a:t>
            </a:r>
          </a:p>
        </p:txBody>
      </p:sp>
      <p:sp>
        <p:nvSpPr>
          <p:cNvPr id="21" name="Tekstfelt 83">
            <a:extLst>
              <a:ext uri="{FF2B5EF4-FFF2-40B4-BE49-F238E27FC236}">
                <a16:creationId xmlns:a16="http://schemas.microsoft.com/office/drawing/2014/main" id="{5090ECC4-E93A-CC07-C014-6920D37D0602}"/>
              </a:ext>
            </a:extLst>
          </p:cNvPr>
          <p:cNvSpPr txBox="1"/>
          <p:nvPr/>
        </p:nvSpPr>
        <p:spPr>
          <a:xfrm>
            <a:off x="6534221" y="2393829"/>
            <a:ext cx="3175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 på transportinfrastruktur</a:t>
            </a:r>
          </a:p>
          <a:p>
            <a:pPr lvl="0"/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 Science City er et centralt element i udviklingen af offentlig transport i København</a:t>
            </a:r>
          </a:p>
        </p:txBody>
      </p:sp>
      <p:sp>
        <p:nvSpPr>
          <p:cNvPr id="22" name="Tekstfelt 84">
            <a:extLst>
              <a:ext uri="{FF2B5EF4-FFF2-40B4-BE49-F238E27FC236}">
                <a16:creationId xmlns:a16="http://schemas.microsoft.com/office/drawing/2014/main" id="{5AD0339C-7AEF-CD55-313B-106261FF1C85}"/>
              </a:ext>
            </a:extLst>
          </p:cNvPr>
          <p:cNvSpPr txBox="1"/>
          <p:nvPr/>
        </p:nvSpPr>
        <p:spPr>
          <a:xfrm>
            <a:off x="6538024" y="4453598"/>
            <a:ext cx="29841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Byudvikling</a:t>
            </a:r>
          </a:p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Strategiske beslutninger om byudvikling baseret på stærke analyser </a:t>
            </a:r>
            <a:endParaRPr kumimoji="0" lang="da-DK" sz="9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ktangel 26">
            <a:extLst>
              <a:ext uri="{FF2B5EF4-FFF2-40B4-BE49-F238E27FC236}">
                <a16:creationId xmlns:a16="http://schemas.microsoft.com/office/drawing/2014/main" id="{157BE9D6-1A03-EF31-9C9B-EC694281D9F6}"/>
              </a:ext>
            </a:extLst>
          </p:cNvPr>
          <p:cNvSpPr/>
          <p:nvPr/>
        </p:nvSpPr>
        <p:spPr>
          <a:xfrm>
            <a:off x="3362459" y="5077811"/>
            <a:ext cx="6159762" cy="1425098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Tekstfelt 81">
            <a:extLst>
              <a:ext uri="{FF2B5EF4-FFF2-40B4-BE49-F238E27FC236}">
                <a16:creationId xmlns:a16="http://schemas.microsoft.com/office/drawing/2014/main" id="{DFBFF30E-0ADB-CA47-6A83-04C6406FA263}"/>
              </a:ext>
            </a:extLst>
          </p:cNvPr>
          <p:cNvSpPr txBox="1"/>
          <p:nvPr/>
        </p:nvSpPr>
        <p:spPr>
          <a:xfrm>
            <a:off x="3362460" y="5077811"/>
            <a:ext cx="6159762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900" cap="all" dirty="0">
                <a:solidFill>
                  <a:srgbClr val="2862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UDVALGTE RESULTATER og potentiale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milliard Euro investeret i moderne bygninger til forskning, undervisning og behandling.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Skabe plads til virksomheder i Copenhagen Science City. Potentiale: 100,000 m2 over de næste 15 år.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nye metrostationer og en dedikeret busbane forbinder nu bydelen med by og lufthavn.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Udendørs mødesteder og informations-skiltning.</a:t>
            </a:r>
          </a:p>
        </p:txBody>
      </p:sp>
      <p:pic>
        <p:nvPicPr>
          <p:cNvPr id="25" name="Billede 20" descr="Et billede, der indeholder himmel, udendørs, træ, bus&#10;&#10;Automatisk genereret beskrivelse">
            <a:extLst>
              <a:ext uri="{FF2B5EF4-FFF2-40B4-BE49-F238E27FC236}">
                <a16:creationId xmlns:a16="http://schemas.microsoft.com/office/drawing/2014/main" id="{0C427743-6486-9135-31AF-64471CF7C8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9" r="9785" b="6801"/>
          <a:stretch/>
        </p:blipFill>
        <p:spPr>
          <a:xfrm>
            <a:off x="6534221" y="961076"/>
            <a:ext cx="2988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7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0B1C6211-362E-F57D-9B13-80A96A31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25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6" name="Billede 14">
            <a:extLst>
              <a:ext uri="{FF2B5EF4-FFF2-40B4-BE49-F238E27FC236}">
                <a16:creationId xmlns:a16="http://schemas.microsoft.com/office/drawing/2014/main" id="{0FFC3361-59E2-899E-79A1-E119C47EE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1928">
            <a:off x="1065942" y="2831547"/>
            <a:ext cx="2043067" cy="652749"/>
          </a:xfrm>
          <a:prstGeom prst="rect">
            <a:avLst/>
          </a:prstGeom>
        </p:spPr>
      </p:pic>
      <p:pic>
        <p:nvPicPr>
          <p:cNvPr id="15" name="Billede 17">
            <a:extLst>
              <a:ext uri="{FF2B5EF4-FFF2-40B4-BE49-F238E27FC236}">
                <a16:creationId xmlns:a16="http://schemas.microsoft.com/office/drawing/2014/main" id="{92245658-C772-EAC9-C548-FA91A2B38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6578">
            <a:off x="3747688" y="1803667"/>
            <a:ext cx="2838450" cy="924449"/>
          </a:xfrm>
          <a:prstGeom prst="rect">
            <a:avLst/>
          </a:prstGeom>
        </p:spPr>
      </p:pic>
      <p:pic>
        <p:nvPicPr>
          <p:cNvPr id="16" name="Billede 19">
            <a:extLst>
              <a:ext uri="{FF2B5EF4-FFF2-40B4-BE49-F238E27FC236}">
                <a16:creationId xmlns:a16="http://schemas.microsoft.com/office/drawing/2014/main" id="{FC5961B0-106D-3D9A-EC37-08007E18E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9543">
            <a:off x="4145739" y="3287324"/>
            <a:ext cx="2568448" cy="985477"/>
          </a:xfrm>
          <a:prstGeom prst="rect">
            <a:avLst/>
          </a:prstGeom>
        </p:spPr>
      </p:pic>
      <p:pic>
        <p:nvPicPr>
          <p:cNvPr id="17" name="Billede 21">
            <a:extLst>
              <a:ext uri="{FF2B5EF4-FFF2-40B4-BE49-F238E27FC236}">
                <a16:creationId xmlns:a16="http://schemas.microsoft.com/office/drawing/2014/main" id="{8A07B0CE-F303-1523-5C93-595FC980E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5722">
            <a:off x="1023058" y="4332780"/>
            <a:ext cx="1400359" cy="1344531"/>
          </a:xfrm>
          <a:prstGeom prst="rect">
            <a:avLst/>
          </a:prstGeom>
        </p:spPr>
      </p:pic>
      <p:pic>
        <p:nvPicPr>
          <p:cNvPr id="18" name="Billede 23">
            <a:extLst>
              <a:ext uri="{FF2B5EF4-FFF2-40B4-BE49-F238E27FC236}">
                <a16:creationId xmlns:a16="http://schemas.microsoft.com/office/drawing/2014/main" id="{E1D98756-5DF4-148D-8A6D-68D2E8D4D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07643">
            <a:off x="7735556" y="3770164"/>
            <a:ext cx="3481387" cy="1085850"/>
          </a:xfrm>
          <a:prstGeom prst="rect">
            <a:avLst/>
          </a:prstGeom>
        </p:spPr>
      </p:pic>
      <p:pic>
        <p:nvPicPr>
          <p:cNvPr id="19" name="Billede 25">
            <a:extLst>
              <a:ext uri="{FF2B5EF4-FFF2-40B4-BE49-F238E27FC236}">
                <a16:creationId xmlns:a16="http://schemas.microsoft.com/office/drawing/2014/main" id="{D937360A-9360-14E4-04DE-998AB6FC2D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13858">
            <a:off x="6837460" y="4887566"/>
            <a:ext cx="1600846" cy="1570641"/>
          </a:xfrm>
          <a:prstGeom prst="rect">
            <a:avLst/>
          </a:prstGeom>
        </p:spPr>
      </p:pic>
      <p:sp>
        <p:nvSpPr>
          <p:cNvPr id="23" name="Tekstfelt 4">
            <a:extLst>
              <a:ext uri="{FF2B5EF4-FFF2-40B4-BE49-F238E27FC236}">
                <a16:creationId xmlns:a16="http://schemas.microsoft.com/office/drawing/2014/main" id="{C3D4C320-C774-A570-7F03-50BE80BA51ED}"/>
              </a:ext>
            </a:extLst>
          </p:cNvPr>
          <p:cNvSpPr txBox="1"/>
          <p:nvPr/>
        </p:nvSpPr>
        <p:spPr>
          <a:xfrm>
            <a:off x="484137" y="554333"/>
            <a:ext cx="2150460" cy="55399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defTabSz="685800"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500 start-ups</a:t>
            </a:r>
          </a:p>
          <a:p>
            <a:pPr defTabSz="685800"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200 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 life science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0AFED4-2CD7-680F-2A32-C99018119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85819">
            <a:off x="2707187" y="4450831"/>
            <a:ext cx="3621211" cy="843623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FAAADE24-7919-17C8-9829-81025C80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4AABF65-F683-A4C6-56AB-BDFC434117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1246" y="1781258"/>
          <a:ext cx="3720728" cy="969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4158730" imgH="1066667" progId="Paint.Picture">
                  <p:embed/>
                </p:oleObj>
              </mc:Choice>
              <mc:Fallback>
                <p:oleObj name="Bitmap Image" r:id="rId12" imgW="4158730" imgH="1066667" progId="Paint.Picture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D4AABF65-F683-A4C6-56AB-BDFC434117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1246" y="1781258"/>
                        <a:ext cx="3720728" cy="9692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3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20" name="Billede 27">
            <a:extLst>
              <a:ext uri="{FF2B5EF4-FFF2-40B4-BE49-F238E27FC236}">
                <a16:creationId xmlns:a16="http://schemas.microsoft.com/office/drawing/2014/main" id="{6BBB94DB-616D-1E93-F757-61091C78D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5193">
            <a:off x="3959320" y="4474234"/>
            <a:ext cx="2149849" cy="1770464"/>
          </a:xfrm>
          <a:prstGeom prst="rect">
            <a:avLst/>
          </a:prstGeom>
        </p:spPr>
      </p:pic>
      <p:sp>
        <p:nvSpPr>
          <p:cNvPr id="23" name="Tekstfelt 4">
            <a:extLst>
              <a:ext uri="{FF2B5EF4-FFF2-40B4-BE49-F238E27FC236}">
                <a16:creationId xmlns:a16="http://schemas.microsoft.com/office/drawing/2014/main" id="{C3D4C320-C774-A570-7F03-50BE80BA51ED}"/>
              </a:ext>
            </a:extLst>
          </p:cNvPr>
          <p:cNvSpPr txBox="1"/>
          <p:nvPr/>
        </p:nvSpPr>
        <p:spPr>
          <a:xfrm>
            <a:off x="484137" y="554333"/>
            <a:ext cx="2035044" cy="553998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defTabSz="685800"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Start-ups</a:t>
            </a:r>
          </a:p>
          <a:p>
            <a:pPr defTabSz="685800"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Non life science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EA01FF27-07EF-5888-120D-C955ADC50F1E}"/>
              </a:ext>
            </a:extLst>
          </p:cNvPr>
          <p:cNvSpPr>
            <a:spLocks noChangeArrowheads="1"/>
          </p:cNvSpPr>
          <p:nvPr/>
        </p:nvSpPr>
        <p:spPr bwMode="auto">
          <a:xfrm rot="1671427">
            <a:off x="8544922" y="3666404"/>
            <a:ext cx="143299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C87D39E-28CA-30D3-E80B-8DA25AF4FF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7876" y="3812505"/>
          <a:ext cx="3434497" cy="710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587934" imgH="742988" progId="Paint.Picture">
                  <p:embed/>
                </p:oleObj>
              </mc:Choice>
              <mc:Fallback>
                <p:oleObj name="Bitmap Image" r:id="rId6" imgW="3587934" imgH="742988" progId="Paint.Picture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0C87D39E-28CA-30D3-E80B-8DA25AF4FF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7876" y="3812505"/>
                        <a:ext cx="3434497" cy="7109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4">
            <a:extLst>
              <a:ext uri="{FF2B5EF4-FFF2-40B4-BE49-F238E27FC236}">
                <a16:creationId xmlns:a16="http://schemas.microsoft.com/office/drawing/2014/main" id="{C914F4CA-4377-CA57-38BD-EB7FC0AABF43}"/>
              </a:ext>
            </a:extLst>
          </p:cNvPr>
          <p:cNvSpPr>
            <a:spLocks noChangeArrowheads="1"/>
          </p:cNvSpPr>
          <p:nvPr/>
        </p:nvSpPr>
        <p:spPr bwMode="auto">
          <a:xfrm rot="19545002">
            <a:off x="851770" y="2875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479ECAB2-0D39-7994-982D-D7751A3193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45126" y="615398"/>
          <a:ext cx="2578346" cy="1048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759040" imgH="711362" progId="Paint.Picture">
                  <p:embed/>
                </p:oleObj>
              </mc:Choice>
              <mc:Fallback>
                <p:oleObj name="Bitmap Image" r:id="rId8" imgW="1759040" imgH="711362" progId="Paint.Picture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479ECAB2-0D39-7994-982D-D7751A3193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126" y="615398"/>
                        <a:ext cx="2578346" cy="10482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F4ED3238-E54A-CEF6-0A69-EE7D3BA10C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1770" y="2574100"/>
          <a:ext cx="1886675" cy="789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3443810" imgH="1424762" progId="Paint.Picture">
                  <p:embed/>
                </p:oleObj>
              </mc:Choice>
              <mc:Fallback>
                <p:oleObj name="Bitmap Image" r:id="rId10" imgW="3443810" imgH="1424762" progId="Paint.Picture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F4ED3238-E54A-CEF6-0A69-EE7D3BA10C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770" y="2574100"/>
                        <a:ext cx="1886675" cy="7891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6">
            <a:extLst>
              <a:ext uri="{FF2B5EF4-FFF2-40B4-BE49-F238E27FC236}">
                <a16:creationId xmlns:a16="http://schemas.microsoft.com/office/drawing/2014/main" id="{B1C3D682-BA1B-1FDE-7B60-AF353BB79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F05CF748-C07C-47EC-26B0-00D610D61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48" y="67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8A0957A8-B047-2E4D-C8B4-C18FB454BF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2230" y="3096487"/>
          <a:ext cx="1944836" cy="97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1485976" imgH="755689" progId="Paint.Picture">
                  <p:embed/>
                </p:oleObj>
              </mc:Choice>
              <mc:Fallback>
                <p:oleObj name="Bitmap Image" r:id="rId12" imgW="1485976" imgH="755689" progId="Paint.Picture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A0957A8-B047-2E4D-C8B4-C18FB454BF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30" y="3096487"/>
                        <a:ext cx="1944836" cy="9724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0">
            <a:extLst>
              <a:ext uri="{FF2B5EF4-FFF2-40B4-BE49-F238E27FC236}">
                <a16:creationId xmlns:a16="http://schemas.microsoft.com/office/drawing/2014/main" id="{0FBED1C5-A448-2938-293F-A33D68063350}"/>
              </a:ext>
            </a:extLst>
          </p:cNvPr>
          <p:cNvSpPr>
            <a:spLocks noChangeArrowheads="1"/>
          </p:cNvSpPr>
          <p:nvPr/>
        </p:nvSpPr>
        <p:spPr bwMode="auto">
          <a:xfrm rot="20067639">
            <a:off x="6841877" y="55114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B5991F2C-C751-4520-F3E2-F969BA7403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15580" y="4877958"/>
          <a:ext cx="2748297" cy="884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2908449" imgH="946032" progId="Paint.Picture">
                  <p:embed/>
                </p:oleObj>
              </mc:Choice>
              <mc:Fallback>
                <p:oleObj name="Bitmap Image" r:id="rId14" imgW="2908449" imgH="946032" progId="Paint.Picture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B5991F2C-C751-4520-F3E2-F969BA7403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580" y="4877958"/>
                        <a:ext cx="2748297" cy="884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2" descr="Quantum Machines Announces New Hardware to Eliminate Need for RF  Engineering - Quantum Machines">
            <a:extLst>
              <a:ext uri="{FF2B5EF4-FFF2-40B4-BE49-F238E27FC236}">
                <a16:creationId xmlns:a16="http://schemas.microsoft.com/office/drawing/2014/main" id="{7FF53D29-276C-B9B2-3AB1-7DBA92B02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8" y="3908120"/>
            <a:ext cx="2724473" cy="272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11">
            <a:extLst>
              <a:ext uri="{FF2B5EF4-FFF2-40B4-BE49-F238E27FC236}">
                <a16:creationId xmlns:a16="http://schemas.microsoft.com/office/drawing/2014/main" id="{894E28E1-5523-4637-6E11-1B24329831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87717">
            <a:off x="7740090" y="1260354"/>
            <a:ext cx="2797752" cy="1714500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A33254C-95CD-6CE7-E176-866EE228CB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42169" y="1835722"/>
          <a:ext cx="2818090" cy="66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8" imgW="5281118" imgH="1295238" progId="Paint.Picture">
                  <p:embed/>
                </p:oleObj>
              </mc:Choice>
              <mc:Fallback>
                <p:oleObj name="Bitmap Image" r:id="rId18" imgW="5281118" imgH="1295238" progId="Paint.Picture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A33254C-95CD-6CE7-E176-866EE228CB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2169" y="1835722"/>
                        <a:ext cx="2818090" cy="663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20BC21E2-F118-C0CD-05F8-A25E88F6A2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9130766">
            <a:off x="5553865" y="3326851"/>
            <a:ext cx="2491618" cy="7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3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pic>
        <p:nvPicPr>
          <p:cNvPr id="4" name="Billede 6">
            <a:extLst>
              <a:ext uri="{FF2B5EF4-FFF2-40B4-BE49-F238E27FC236}">
                <a16:creationId xmlns:a16="http://schemas.microsoft.com/office/drawing/2014/main" id="{E97E4C82-E1D8-D23E-9BA7-53EF04080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188">
            <a:off x="4151194" y="1056026"/>
            <a:ext cx="3386135" cy="652749"/>
          </a:xfrm>
          <a:prstGeom prst="rect">
            <a:avLst/>
          </a:prstGeom>
        </p:spPr>
      </p:pic>
      <p:pic>
        <p:nvPicPr>
          <p:cNvPr id="6" name="Billede 7">
            <a:extLst>
              <a:ext uri="{FF2B5EF4-FFF2-40B4-BE49-F238E27FC236}">
                <a16:creationId xmlns:a16="http://schemas.microsoft.com/office/drawing/2014/main" id="{17CD2A27-F36C-2451-BAE2-3251DF844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9826">
            <a:off x="7505729" y="2278099"/>
            <a:ext cx="2330916" cy="1181807"/>
          </a:xfrm>
          <a:prstGeom prst="rect">
            <a:avLst/>
          </a:prstGeom>
        </p:spPr>
      </p:pic>
      <p:pic>
        <p:nvPicPr>
          <p:cNvPr id="15" name="Billede 9">
            <a:extLst>
              <a:ext uri="{FF2B5EF4-FFF2-40B4-BE49-F238E27FC236}">
                <a16:creationId xmlns:a16="http://schemas.microsoft.com/office/drawing/2014/main" id="{E985EC86-DC31-8BF8-E69F-EBFC4176D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7757">
            <a:off x="2292113" y="2052674"/>
            <a:ext cx="2937672" cy="1471827"/>
          </a:xfrm>
          <a:prstGeom prst="rect">
            <a:avLst/>
          </a:prstGeom>
        </p:spPr>
      </p:pic>
      <p:pic>
        <p:nvPicPr>
          <p:cNvPr id="16" name="Billede 8">
            <a:extLst>
              <a:ext uri="{FF2B5EF4-FFF2-40B4-BE49-F238E27FC236}">
                <a16:creationId xmlns:a16="http://schemas.microsoft.com/office/drawing/2014/main" id="{32291848-E261-1AFC-7818-D9D5EF366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4721">
            <a:off x="2524326" y="4436374"/>
            <a:ext cx="2505075" cy="828675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503ED20E-23DE-D284-EF67-EBB5A560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521" y="53275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8" name="Objekt 11">
            <a:extLst>
              <a:ext uri="{FF2B5EF4-FFF2-40B4-BE49-F238E27FC236}">
                <a16:creationId xmlns:a16="http://schemas.microsoft.com/office/drawing/2014/main" id="{E98755F4-F0DF-D121-1A44-DC33151A61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338" y="3395501"/>
          <a:ext cx="2743200" cy="67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billede" r:id="rId9" imgW="3513124" imgH="868755" progId="Paint.Picture">
                  <p:embed/>
                </p:oleObj>
              </mc:Choice>
              <mc:Fallback>
                <p:oleObj name="Bitmapbillede" r:id="rId9" imgW="3513124" imgH="868755" progId="Paint.Picture">
                  <p:embed/>
                  <p:pic>
                    <p:nvPicPr>
                      <p:cNvPr id="18" name="Objekt 11">
                        <a:extLst>
                          <a:ext uri="{FF2B5EF4-FFF2-40B4-BE49-F238E27FC236}">
                            <a16:creationId xmlns:a16="http://schemas.microsoft.com/office/drawing/2014/main" id="{E98755F4-F0DF-D121-1A44-DC33151A61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38" y="3395501"/>
                        <a:ext cx="2743200" cy="677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lede 15">
            <a:extLst>
              <a:ext uri="{FF2B5EF4-FFF2-40B4-BE49-F238E27FC236}">
                <a16:creationId xmlns:a16="http://schemas.microsoft.com/office/drawing/2014/main" id="{A65B7A33-6C03-07BD-465E-328693C6E8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138">
            <a:off x="7813529" y="637140"/>
            <a:ext cx="2267313" cy="701137"/>
          </a:xfrm>
          <a:prstGeom prst="rect">
            <a:avLst/>
          </a:prstGeom>
        </p:spPr>
      </p:pic>
      <p:pic>
        <p:nvPicPr>
          <p:cNvPr id="20" name="Billede 17">
            <a:extLst>
              <a:ext uri="{FF2B5EF4-FFF2-40B4-BE49-F238E27FC236}">
                <a16:creationId xmlns:a16="http://schemas.microsoft.com/office/drawing/2014/main" id="{E2E9A26B-E945-B409-DBF8-DBBD45B88E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980631">
            <a:off x="8888953" y="4135028"/>
            <a:ext cx="2212588" cy="1022921"/>
          </a:xfrm>
          <a:prstGeom prst="rect">
            <a:avLst/>
          </a:prstGeom>
        </p:spPr>
      </p:pic>
      <p:pic>
        <p:nvPicPr>
          <p:cNvPr id="21" name="Billede 19">
            <a:extLst>
              <a:ext uri="{FF2B5EF4-FFF2-40B4-BE49-F238E27FC236}">
                <a16:creationId xmlns:a16="http://schemas.microsoft.com/office/drawing/2014/main" id="{42333A2F-9B10-A6B7-5D78-1FE6BFB2A0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63425">
            <a:off x="2029742" y="5993477"/>
            <a:ext cx="4010025" cy="57150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C81D161B-0344-D1EC-3625-19400D1CE1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10237">
            <a:off x="6883407" y="5656877"/>
            <a:ext cx="2513036" cy="594688"/>
          </a:xfrm>
          <a:prstGeom prst="rect">
            <a:avLst/>
          </a:prstGeom>
        </p:spPr>
      </p:pic>
      <p:pic>
        <p:nvPicPr>
          <p:cNvPr id="23" name="Billede 23">
            <a:extLst>
              <a:ext uri="{FF2B5EF4-FFF2-40B4-BE49-F238E27FC236}">
                <a16:creationId xmlns:a16="http://schemas.microsoft.com/office/drawing/2014/main" id="{6436E47D-62D1-09AC-F92F-08A5880CA8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87279">
            <a:off x="366930" y="4690910"/>
            <a:ext cx="1317077" cy="11887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F52688-ED48-0403-6246-06EF7568F9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929442">
            <a:off x="5504181" y="4307602"/>
            <a:ext cx="2383273" cy="6777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029D678-D566-739F-02AB-8EDE3D443248}"/>
              </a:ext>
            </a:extLst>
          </p:cNvPr>
          <p:cNvSpPr txBox="1"/>
          <p:nvPr/>
        </p:nvSpPr>
        <p:spPr>
          <a:xfrm>
            <a:off x="401679" y="467071"/>
            <a:ext cx="6257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Start-up-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miljøer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defTabSz="685800"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og innovations-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aktører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89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16" name="Tekstboks 18">
            <a:extLst>
              <a:ext uri="{FF2B5EF4-FFF2-40B4-BE49-F238E27FC236}">
                <a16:creationId xmlns:a16="http://schemas.microsoft.com/office/drawing/2014/main" id="{D3BD1CC9-EDFC-1DFB-5FA6-E1BA3998A853}"/>
              </a:ext>
            </a:extLst>
          </p:cNvPr>
          <p:cNvSpPr txBox="1"/>
          <p:nvPr/>
        </p:nvSpPr>
        <p:spPr>
          <a:xfrm>
            <a:off x="171172" y="587226"/>
            <a:ext cx="3794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CSC Byudvikling</a:t>
            </a:r>
          </a:p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Trafikforbindelser</a:t>
            </a:r>
          </a:p>
        </p:txBody>
      </p:sp>
      <p:pic>
        <p:nvPicPr>
          <p:cNvPr id="4" name="Billede 4">
            <a:extLst>
              <a:ext uri="{FF2B5EF4-FFF2-40B4-BE49-F238E27FC236}">
                <a16:creationId xmlns:a16="http://schemas.microsoft.com/office/drawing/2014/main" id="{EFB85585-B096-D8C8-52E9-6573C60AC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0" y="1478571"/>
            <a:ext cx="5346154" cy="53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4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2">
            <a:extLst>
              <a:ext uri="{FF2B5EF4-FFF2-40B4-BE49-F238E27FC236}">
                <a16:creationId xmlns:a16="http://schemas.microsoft.com/office/drawing/2014/main" id="{BBF0C7FE-E599-D6C4-60DE-CC5191F20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448" y="1598031"/>
            <a:ext cx="7035249" cy="499060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24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16" name="Tekstboks 18">
            <a:extLst>
              <a:ext uri="{FF2B5EF4-FFF2-40B4-BE49-F238E27FC236}">
                <a16:creationId xmlns:a16="http://schemas.microsoft.com/office/drawing/2014/main" id="{D3BD1CC9-EDFC-1DFB-5FA6-E1BA3998A853}"/>
              </a:ext>
            </a:extLst>
          </p:cNvPr>
          <p:cNvSpPr txBox="1"/>
          <p:nvPr/>
        </p:nvSpPr>
        <p:spPr>
          <a:xfrm>
            <a:off x="171172" y="587226"/>
            <a:ext cx="3794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CSC Byudvikling</a:t>
            </a:r>
          </a:p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Haraldsgade-kvarteret</a:t>
            </a:r>
          </a:p>
        </p:txBody>
      </p:sp>
    </p:spTree>
    <p:extLst>
      <p:ext uri="{BB962C8B-B14F-4D97-AF65-F5344CB8AC3E}">
        <p14:creationId xmlns:p14="http://schemas.microsoft.com/office/powerpoint/2010/main" val="76946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25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4" name="Tekstboks 18">
            <a:extLst>
              <a:ext uri="{FF2B5EF4-FFF2-40B4-BE49-F238E27FC236}">
                <a16:creationId xmlns:a16="http://schemas.microsoft.com/office/drawing/2014/main" id="{A80F755D-E4D0-CE23-A889-A67DC1C572F7}"/>
              </a:ext>
            </a:extLst>
          </p:cNvPr>
          <p:cNvSpPr txBox="1"/>
          <p:nvPr/>
        </p:nvSpPr>
        <p:spPr>
          <a:xfrm>
            <a:off x="311175" y="427991"/>
            <a:ext cx="37941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CSC Byudvikling </a:t>
            </a:r>
          </a:p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Innovationsfremmende byrum</a:t>
            </a:r>
          </a:p>
        </p:txBody>
      </p:sp>
      <p:pic>
        <p:nvPicPr>
          <p:cNvPr id="6" name="Billede 12">
            <a:extLst>
              <a:ext uri="{FF2B5EF4-FFF2-40B4-BE49-F238E27FC236}">
                <a16:creationId xmlns:a16="http://schemas.microsoft.com/office/drawing/2014/main" id="{BEFEA000-057D-100B-14B2-11798AC36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1" y="2806074"/>
            <a:ext cx="4524218" cy="3195798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66B7BACC-1508-C5DA-6AA9-B2E9ED9B8B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32" y="2806074"/>
            <a:ext cx="4524218" cy="31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5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26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4" name="Tekstboks 18">
            <a:extLst>
              <a:ext uri="{FF2B5EF4-FFF2-40B4-BE49-F238E27FC236}">
                <a16:creationId xmlns:a16="http://schemas.microsoft.com/office/drawing/2014/main" id="{A80F755D-E4D0-CE23-A889-A67DC1C572F7}"/>
              </a:ext>
            </a:extLst>
          </p:cNvPr>
          <p:cNvSpPr txBox="1"/>
          <p:nvPr/>
        </p:nvSpPr>
        <p:spPr>
          <a:xfrm>
            <a:off x="311175" y="427991"/>
            <a:ext cx="37941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CSC Byudvikling </a:t>
            </a:r>
          </a:p>
          <a:p>
            <a:r>
              <a:rPr lang="da-DK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Innovationsfremmende byrum</a:t>
            </a:r>
          </a:p>
        </p:txBody>
      </p:sp>
      <p:pic>
        <p:nvPicPr>
          <p:cNvPr id="17" name="Picture 16" descr="A collage of buildings&#10;&#10;Description automatically generated">
            <a:extLst>
              <a:ext uri="{FF2B5EF4-FFF2-40B4-BE49-F238E27FC236}">
                <a16:creationId xmlns:a16="http://schemas.microsoft.com/office/drawing/2014/main" id="{089F0E75-3C67-D776-05DF-A0B8E10DC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793" y="1844640"/>
            <a:ext cx="3541313" cy="5013355"/>
          </a:xfrm>
          <a:prstGeom prst="rect">
            <a:avLst/>
          </a:prstGeom>
        </p:spPr>
      </p:pic>
      <p:pic>
        <p:nvPicPr>
          <p:cNvPr id="21" name="Picture 20" descr="A collage of buildings&#10;&#10;Description automatically generated">
            <a:extLst>
              <a:ext uri="{FF2B5EF4-FFF2-40B4-BE49-F238E27FC236}">
                <a16:creationId xmlns:a16="http://schemas.microsoft.com/office/drawing/2014/main" id="{7C66B64B-E9D2-4124-750F-E88A00E5B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289" y="1844641"/>
            <a:ext cx="3541313" cy="5013355"/>
          </a:xfrm>
          <a:prstGeom prst="rect">
            <a:avLst/>
          </a:prstGeom>
        </p:spPr>
      </p:pic>
      <p:pic>
        <p:nvPicPr>
          <p:cNvPr id="19" name="Picture 18" descr="A collage of a garden and a building&#10;&#10;Description automatically generated">
            <a:extLst>
              <a:ext uri="{FF2B5EF4-FFF2-40B4-BE49-F238E27FC236}">
                <a16:creationId xmlns:a16="http://schemas.microsoft.com/office/drawing/2014/main" id="{C4DBDFA8-58B2-093A-2691-15C63066C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97" y="1844645"/>
            <a:ext cx="3541313" cy="50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87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4" name="Rektangel 4">
            <a:extLst>
              <a:ext uri="{FF2B5EF4-FFF2-40B4-BE49-F238E27FC236}">
                <a16:creationId xmlns:a16="http://schemas.microsoft.com/office/drawing/2014/main" id="{E6B454FD-376C-8AED-6C6E-B54C89306CD1}"/>
              </a:ext>
            </a:extLst>
          </p:cNvPr>
          <p:cNvSpPr/>
          <p:nvPr/>
        </p:nvSpPr>
        <p:spPr>
          <a:xfrm>
            <a:off x="0" y="-19443"/>
            <a:ext cx="12192000" cy="6877444"/>
          </a:xfrm>
          <a:prstGeom prst="rect">
            <a:avLst/>
          </a:prstGeom>
          <a:solidFill>
            <a:srgbClr val="2862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2" descr="C:\Users\sgx209\Desktop\logo_grafik.png">
            <a:extLst>
              <a:ext uri="{FF2B5EF4-FFF2-40B4-BE49-F238E27FC236}">
                <a16:creationId xmlns:a16="http://schemas.microsoft.com/office/drawing/2014/main" id="{5E88F5A0-B4A8-C2B1-FDD6-B2DC3C4C6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6980" y="0"/>
            <a:ext cx="5205020" cy="68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boks 11">
            <a:extLst>
              <a:ext uri="{FF2B5EF4-FFF2-40B4-BE49-F238E27FC236}">
                <a16:creationId xmlns:a16="http://schemas.microsoft.com/office/drawing/2014/main" id="{E4498F8A-0299-434F-EAFB-78704E5C9917}"/>
              </a:ext>
            </a:extLst>
          </p:cNvPr>
          <p:cNvSpPr txBox="1"/>
          <p:nvPr/>
        </p:nvSpPr>
        <p:spPr>
          <a:xfrm>
            <a:off x="497132" y="2062927"/>
            <a:ext cx="11694868" cy="76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b="1" dirty="0">
                <a:solidFill>
                  <a:schemeClr val="bg1"/>
                </a:solidFill>
                <a:latin typeface="Arial"/>
                <a:cs typeface="Arial"/>
              </a:rPr>
              <a:t>COPENHAGENSCIENCECITY.DK</a:t>
            </a:r>
          </a:p>
        </p:txBody>
      </p:sp>
      <p:pic>
        <p:nvPicPr>
          <p:cNvPr id="7" name="Picture 4" descr="C:\Users\sgx209\Desktop\GC_logo_neg_656x136.png">
            <a:extLst>
              <a:ext uri="{FF2B5EF4-FFF2-40B4-BE49-F238E27FC236}">
                <a16:creationId xmlns:a16="http://schemas.microsoft.com/office/drawing/2014/main" id="{7FDFCF39-0417-A5BE-73A6-F494CFCD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1" y="6032162"/>
            <a:ext cx="1573559" cy="3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2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23" name="Picture 22" descr="A picture containing text, map, atlas&#10;&#10;Description automatically generated">
            <a:extLst>
              <a:ext uri="{FF2B5EF4-FFF2-40B4-BE49-F238E27FC236}">
                <a16:creationId xmlns:a16="http://schemas.microsoft.com/office/drawing/2014/main" id="{E54766B0-2FDC-62D8-CAC8-6FA6AAC71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0"/>
          <a:stretch/>
        </p:blipFill>
        <p:spPr>
          <a:xfrm>
            <a:off x="-4431" y="0"/>
            <a:ext cx="12212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2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Billedresultat for &quot;white city&quot; imperial">
            <a:extLst>
              <a:ext uri="{FF2B5EF4-FFF2-40B4-BE49-F238E27FC236}">
                <a16:creationId xmlns:a16="http://schemas.microsoft.com/office/drawing/2014/main" id="{85F26C28-CD19-0A0C-954D-C60BD10BF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9"/>
          <a:stretch/>
        </p:blipFill>
        <p:spPr bwMode="auto">
          <a:xfrm>
            <a:off x="4755220" y="3323820"/>
            <a:ext cx="5181600" cy="33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Billede 3" descr="Et billede, der indeholder udendørs, himmel, natur, vej&#10;&#10;Automatisk genereret beskrivelse">
            <a:extLst>
              <a:ext uri="{FF2B5EF4-FFF2-40B4-BE49-F238E27FC236}">
                <a16:creationId xmlns:a16="http://schemas.microsoft.com/office/drawing/2014/main" id="{D7AF5B73-275D-D5A1-BE2C-737FF1261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0"/>
          <a:stretch/>
        </p:blipFill>
        <p:spPr>
          <a:xfrm>
            <a:off x="739749" y="3339448"/>
            <a:ext cx="3887346" cy="33869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pic>
        <p:nvPicPr>
          <p:cNvPr id="43" name="Billede 8">
            <a:extLst>
              <a:ext uri="{FF2B5EF4-FFF2-40B4-BE49-F238E27FC236}">
                <a16:creationId xmlns:a16="http://schemas.microsoft.com/office/drawing/2014/main" id="{51C83076-64A1-7932-470D-4FB1CC11B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26" t="10000" r="23739" b="1245"/>
          <a:stretch/>
        </p:blipFill>
        <p:spPr>
          <a:xfrm>
            <a:off x="6809194" y="131580"/>
            <a:ext cx="3762675" cy="3381579"/>
          </a:xfrm>
          <a:prstGeom prst="rect">
            <a:avLst/>
          </a:prstGeom>
        </p:spPr>
      </p:pic>
      <p:sp>
        <p:nvSpPr>
          <p:cNvPr id="44" name="Tekstfelt 20">
            <a:extLst>
              <a:ext uri="{FF2B5EF4-FFF2-40B4-BE49-F238E27FC236}">
                <a16:creationId xmlns:a16="http://schemas.microsoft.com/office/drawing/2014/main" id="{06A11883-A71F-DC50-249E-6B9DFE375202}"/>
              </a:ext>
            </a:extLst>
          </p:cNvPr>
          <p:cNvSpPr txBox="1"/>
          <p:nvPr/>
        </p:nvSpPr>
        <p:spPr>
          <a:xfrm>
            <a:off x="6809194" y="3174605"/>
            <a:ext cx="3296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Stockholm Science City, Sverige</a:t>
            </a:r>
          </a:p>
        </p:txBody>
      </p:sp>
      <p:pic>
        <p:nvPicPr>
          <p:cNvPr id="45" name="Billede 10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C45B67C7-11CD-7A9C-B230-DEA164284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69" y="2787286"/>
            <a:ext cx="1905000" cy="369094"/>
          </a:xfrm>
          <a:prstGeom prst="rect">
            <a:avLst/>
          </a:prstGeom>
        </p:spPr>
      </p:pic>
      <p:pic>
        <p:nvPicPr>
          <p:cNvPr id="46" name="Billede 1">
            <a:extLst>
              <a:ext uri="{FF2B5EF4-FFF2-40B4-BE49-F238E27FC236}">
                <a16:creationId xmlns:a16="http://schemas.microsoft.com/office/drawing/2014/main" id="{835E4B50-76FD-9F66-7A8E-2F12FCC445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19149" b="23487"/>
          <a:stretch/>
        </p:blipFill>
        <p:spPr>
          <a:xfrm>
            <a:off x="1377667" y="131580"/>
            <a:ext cx="5297101" cy="3381580"/>
          </a:xfrm>
          <a:prstGeom prst="rect">
            <a:avLst/>
          </a:prstGeom>
        </p:spPr>
      </p:pic>
      <p:sp>
        <p:nvSpPr>
          <p:cNvPr id="47" name="Tekstfelt 4">
            <a:extLst>
              <a:ext uri="{FF2B5EF4-FFF2-40B4-BE49-F238E27FC236}">
                <a16:creationId xmlns:a16="http://schemas.microsoft.com/office/drawing/2014/main" id="{7A4EFA18-C2CB-D46A-BEC6-C6F5F4D2308D}"/>
              </a:ext>
            </a:extLst>
          </p:cNvPr>
          <p:cNvSpPr txBox="1"/>
          <p:nvPr/>
        </p:nvSpPr>
        <p:spPr>
          <a:xfrm>
            <a:off x="1377667" y="3174606"/>
            <a:ext cx="4381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err="1">
                <a:solidFill>
                  <a:schemeClr val="bg1"/>
                </a:solidFill>
              </a:rPr>
              <a:t>Kendall</a:t>
            </a:r>
            <a:r>
              <a:rPr lang="da-DK" sz="1600" b="1" dirty="0">
                <a:solidFill>
                  <a:schemeClr val="bg1"/>
                </a:solidFill>
              </a:rPr>
              <a:t> Square, Cambridge Massachusetts, USA</a:t>
            </a:r>
          </a:p>
        </p:txBody>
      </p:sp>
      <p:sp>
        <p:nvSpPr>
          <p:cNvPr id="49" name="Rektangel 18">
            <a:extLst>
              <a:ext uri="{FF2B5EF4-FFF2-40B4-BE49-F238E27FC236}">
                <a16:creationId xmlns:a16="http://schemas.microsoft.com/office/drawing/2014/main" id="{867190D2-473A-829A-3B9A-0E8F17EE1C85}"/>
              </a:ext>
            </a:extLst>
          </p:cNvPr>
          <p:cNvSpPr/>
          <p:nvPr/>
        </p:nvSpPr>
        <p:spPr>
          <a:xfrm>
            <a:off x="1411061" y="2493169"/>
            <a:ext cx="1747135" cy="6236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EC2621D-3970-234E-D5FD-7C0FF2C6A9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32" y="2559844"/>
            <a:ext cx="1650594" cy="496468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51" name="Tekstfelt 11">
            <a:extLst>
              <a:ext uri="{FF2B5EF4-FFF2-40B4-BE49-F238E27FC236}">
                <a16:creationId xmlns:a16="http://schemas.microsoft.com/office/drawing/2014/main" id="{72DFBF53-313F-1F26-DD6D-7F29985368CE}"/>
              </a:ext>
            </a:extLst>
          </p:cNvPr>
          <p:cNvSpPr txBox="1"/>
          <p:nvPr/>
        </p:nvSpPr>
        <p:spPr>
          <a:xfrm>
            <a:off x="742376" y="6372237"/>
            <a:ext cx="3429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Amsterdam Science Park, Netherlands</a:t>
            </a:r>
          </a:p>
        </p:txBody>
      </p:sp>
      <p:pic>
        <p:nvPicPr>
          <p:cNvPr id="52" name="Billede 1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695168F-39B5-88D5-50B5-B530B4A1C2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2" y="5582770"/>
            <a:ext cx="1582362" cy="759168"/>
          </a:xfrm>
          <a:prstGeom prst="rect">
            <a:avLst/>
          </a:prstGeom>
        </p:spPr>
      </p:pic>
      <p:sp>
        <p:nvSpPr>
          <p:cNvPr id="54" name="Tekstfelt 15">
            <a:extLst>
              <a:ext uri="{FF2B5EF4-FFF2-40B4-BE49-F238E27FC236}">
                <a16:creationId xmlns:a16="http://schemas.microsoft.com/office/drawing/2014/main" id="{14428AE9-D4F6-C341-98A3-1EEBA34BD46F}"/>
              </a:ext>
            </a:extLst>
          </p:cNvPr>
          <p:cNvSpPr txBox="1"/>
          <p:nvPr/>
        </p:nvSpPr>
        <p:spPr>
          <a:xfrm>
            <a:off x="4755219" y="6372237"/>
            <a:ext cx="3364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>
                <a:solidFill>
                  <a:schemeClr val="bg1"/>
                </a:solidFill>
              </a:rPr>
              <a:t>White City Campus, West London, UK</a:t>
            </a:r>
          </a:p>
        </p:txBody>
      </p:sp>
      <p:pic>
        <p:nvPicPr>
          <p:cNvPr id="55" name="Billede 1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33ADE3A-EE1E-2AF4-84EA-5FCD380DCC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00" y="5743848"/>
            <a:ext cx="1483695" cy="570332"/>
          </a:xfrm>
          <a:prstGeom prst="rect">
            <a:avLst/>
          </a:prstGeom>
        </p:spPr>
      </p:pic>
      <p:sp>
        <p:nvSpPr>
          <p:cNvPr id="56" name="Tekstboks 18">
            <a:extLst>
              <a:ext uri="{FF2B5EF4-FFF2-40B4-BE49-F238E27FC236}">
                <a16:creationId xmlns:a16="http://schemas.microsoft.com/office/drawing/2014/main" id="{ED59A7A8-838D-87C1-CA82-C68233E2385C}"/>
              </a:ext>
            </a:extLst>
          </p:cNvPr>
          <p:cNvSpPr txBox="1"/>
          <p:nvPr/>
        </p:nvSpPr>
        <p:spPr>
          <a:xfrm>
            <a:off x="92100" y="321142"/>
            <a:ext cx="37938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Innovationsdistrikter</a:t>
            </a:r>
            <a:endParaRPr lang="en-GB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4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4DCC32-38F7-E314-6A2D-F5104E05F841}"/>
              </a:ext>
            </a:extLst>
          </p:cNvPr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solidFill>
            <a:srgbClr val="A4DDE8"/>
          </a:solidFill>
          <a:ln w="6350">
            <a:solidFill>
              <a:srgbClr val="CDCBCC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79DF0-E923-34E7-57DE-B9A460B402E8}"/>
              </a:ext>
            </a:extLst>
          </p:cNvPr>
          <p:cNvSpPr/>
          <p:nvPr/>
        </p:nvSpPr>
        <p:spPr>
          <a:xfrm>
            <a:off x="11582400" y="0"/>
            <a:ext cx="609600" cy="6858000"/>
          </a:xfrm>
          <a:prstGeom prst="rect">
            <a:avLst/>
          </a:prstGeom>
          <a:solidFill>
            <a:srgbClr val="A4DDE8"/>
          </a:solidFill>
          <a:ln w="6350">
            <a:solidFill>
              <a:srgbClr val="CDCBCC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3EC8BB-2D7B-E2B5-CF8D-9C5EF77C0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1C7-F811-4F51-BDA9-17EBB961842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0C2DA-C67B-BAF4-72CC-29CEE1C8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4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19BEC463-883C-10BA-5FDC-DE7B7DBA6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-3847"/>
            <a:ext cx="11501120" cy="6861848"/>
          </a:xfrm>
          <a:prstGeom prst="rect">
            <a:avLst/>
          </a:prstGeom>
        </p:spPr>
      </p:pic>
      <p:sp>
        <p:nvSpPr>
          <p:cNvPr id="7" name="Rektangel 18">
            <a:extLst>
              <a:ext uri="{FF2B5EF4-FFF2-40B4-BE49-F238E27FC236}">
                <a16:creationId xmlns:a16="http://schemas.microsoft.com/office/drawing/2014/main" id="{AFDE9276-8AD8-8A52-5B71-202B52C89636}"/>
              </a:ext>
            </a:extLst>
          </p:cNvPr>
          <p:cNvSpPr/>
          <p:nvPr/>
        </p:nvSpPr>
        <p:spPr>
          <a:xfrm>
            <a:off x="10089266" y="6384449"/>
            <a:ext cx="1747134" cy="5226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8B10DE8-DE80-EE4D-7AB0-939C9B510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536" y="6451124"/>
            <a:ext cx="1515984" cy="4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map with text and symbols&#10;&#10;Description automatically generated">
            <a:extLst>
              <a:ext uri="{FF2B5EF4-FFF2-40B4-BE49-F238E27FC236}">
                <a16:creationId xmlns:a16="http://schemas.microsoft.com/office/drawing/2014/main" id="{B9F439D8-2354-0DDA-D697-8CF7C49B5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517778-21ED-BF6C-8395-9E124D33A54B}"/>
              </a:ext>
            </a:extLst>
          </p:cNvPr>
          <p:cNvSpPr/>
          <p:nvPr/>
        </p:nvSpPr>
        <p:spPr>
          <a:xfrm>
            <a:off x="10734675" y="0"/>
            <a:ext cx="1457325" cy="6858000"/>
          </a:xfrm>
          <a:prstGeom prst="rect">
            <a:avLst/>
          </a:prstGeom>
          <a:solidFill>
            <a:srgbClr val="0068A4"/>
          </a:solidFill>
          <a:ln w="6350">
            <a:solidFill>
              <a:srgbClr val="0068A4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FEC6C-097C-8C5C-1762-02FD2124E462}"/>
              </a:ext>
            </a:extLst>
          </p:cNvPr>
          <p:cNvSpPr/>
          <p:nvPr/>
        </p:nvSpPr>
        <p:spPr>
          <a:xfrm>
            <a:off x="0" y="0"/>
            <a:ext cx="1457325" cy="6858000"/>
          </a:xfrm>
          <a:prstGeom prst="rect">
            <a:avLst/>
          </a:prstGeom>
          <a:solidFill>
            <a:srgbClr val="0068A4"/>
          </a:solidFill>
          <a:ln w="6350">
            <a:solidFill>
              <a:srgbClr val="0068A4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633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963E532-5D38-F441-C17B-5926EAA71001}"/>
              </a:ext>
            </a:extLst>
          </p:cNvPr>
          <p:cNvSpPr/>
          <p:nvPr/>
        </p:nvSpPr>
        <p:spPr>
          <a:xfrm>
            <a:off x="0" y="-85726"/>
            <a:ext cx="3324225" cy="6938965"/>
          </a:xfrm>
          <a:prstGeom prst="rect">
            <a:avLst/>
          </a:prstGeom>
          <a:solidFill>
            <a:srgbClr val="26638F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E01B4E-EAEF-1AC0-FBF4-A7A95075C659}"/>
              </a:ext>
            </a:extLst>
          </p:cNvPr>
          <p:cNvSpPr/>
          <p:nvPr/>
        </p:nvSpPr>
        <p:spPr>
          <a:xfrm>
            <a:off x="8953499" y="-85725"/>
            <a:ext cx="3324225" cy="6938965"/>
          </a:xfrm>
          <a:prstGeom prst="rect">
            <a:avLst/>
          </a:prstGeom>
          <a:solidFill>
            <a:srgbClr val="26638F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2AC3E-9009-7805-15DB-B856F5AC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E1C7-F811-4F51-BDA9-17EBB9618420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E18AD1-D806-66A5-99C9-5DD59F04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18" name="Billede 2">
            <a:extLst>
              <a:ext uri="{FF2B5EF4-FFF2-40B4-BE49-F238E27FC236}">
                <a16:creationId xmlns:a16="http://schemas.microsoft.com/office/drawing/2014/main" id="{E17DBF6D-5E43-90ED-2667-BC3AF2D43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45" y="2379"/>
            <a:ext cx="9144000" cy="68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091" y="437516"/>
            <a:ext cx="1241279" cy="1257720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149889" y="-141943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15" name="Rektangel 213">
            <a:extLst>
              <a:ext uri="{FF2B5EF4-FFF2-40B4-BE49-F238E27FC236}">
                <a16:creationId xmlns:a16="http://schemas.microsoft.com/office/drawing/2014/main" id="{4B892FD2-7C7B-427D-6E18-381EA4E3ECA0}"/>
              </a:ext>
            </a:extLst>
          </p:cNvPr>
          <p:cNvSpPr/>
          <p:nvPr/>
        </p:nvSpPr>
        <p:spPr>
          <a:xfrm>
            <a:off x="0" y="2968849"/>
            <a:ext cx="12192000" cy="3889151"/>
          </a:xfrm>
          <a:prstGeom prst="rect">
            <a:avLst/>
          </a:prstGeom>
          <a:solidFill>
            <a:srgbClr val="2862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5">
            <a:extLst>
              <a:ext uri="{FF2B5EF4-FFF2-40B4-BE49-F238E27FC236}">
                <a16:creationId xmlns:a16="http://schemas.microsoft.com/office/drawing/2014/main" id="{DB81E5AF-98E1-631C-CD48-546FAE6B5272}"/>
              </a:ext>
            </a:extLst>
          </p:cNvPr>
          <p:cNvSpPr/>
          <p:nvPr/>
        </p:nvSpPr>
        <p:spPr>
          <a:xfrm>
            <a:off x="2906352" y="1828634"/>
            <a:ext cx="1431968" cy="221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ktangel 59">
            <a:extLst>
              <a:ext uri="{FF2B5EF4-FFF2-40B4-BE49-F238E27FC236}">
                <a16:creationId xmlns:a16="http://schemas.microsoft.com/office/drawing/2014/main" id="{89B9A009-24AC-B8AE-13B3-34423AB1AFB1}"/>
              </a:ext>
            </a:extLst>
          </p:cNvPr>
          <p:cNvSpPr/>
          <p:nvPr/>
        </p:nvSpPr>
        <p:spPr>
          <a:xfrm>
            <a:off x="2881421" y="2940238"/>
            <a:ext cx="142568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David Dreyer Lassen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Prorektor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Formand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, Copenhagen </a:t>
            </a:r>
          </a:p>
          <a:p>
            <a:pPr fontAlgn="base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Science City</a:t>
            </a:r>
          </a:p>
        </p:txBody>
      </p:sp>
      <p:sp>
        <p:nvSpPr>
          <p:cNvPr id="18" name="Rektangel 112">
            <a:extLst>
              <a:ext uri="{FF2B5EF4-FFF2-40B4-BE49-F238E27FC236}">
                <a16:creationId xmlns:a16="http://schemas.microsoft.com/office/drawing/2014/main" id="{2273DDB1-5284-64B1-E14F-BC54ED569F08}"/>
              </a:ext>
            </a:extLst>
          </p:cNvPr>
          <p:cNvSpPr/>
          <p:nvPr/>
        </p:nvSpPr>
        <p:spPr>
          <a:xfrm>
            <a:off x="8614539" y="1828634"/>
            <a:ext cx="1433410" cy="2208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14">
            <a:extLst>
              <a:ext uri="{FF2B5EF4-FFF2-40B4-BE49-F238E27FC236}">
                <a16:creationId xmlns:a16="http://schemas.microsoft.com/office/drawing/2014/main" id="{DBE64F08-27F4-448E-8A98-EF6D283352EF}"/>
              </a:ext>
            </a:extLst>
          </p:cNvPr>
          <p:cNvSpPr/>
          <p:nvPr/>
        </p:nvSpPr>
        <p:spPr>
          <a:xfrm>
            <a:off x="8610100" y="2940238"/>
            <a:ext cx="14621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rASmus</a:t>
            </a:r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 </a:t>
            </a:r>
            <a:r>
              <a:rPr lang="en-US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møgelvang</a:t>
            </a:r>
            <a:endParaRPr lang="en-US" sz="800" b="1" cap="all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  <a:p>
            <a:pPr fontAlgn="base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CEO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</a:p>
          <a:p>
            <a:pPr fontAlgn="base"/>
            <a:endParaRPr lang="en-US" sz="8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20" name="Billede 117">
            <a:extLst>
              <a:ext uri="{FF2B5EF4-FFF2-40B4-BE49-F238E27FC236}">
                <a16:creationId xmlns:a16="http://schemas.microsoft.com/office/drawing/2014/main" id="{AB6E0E88-1600-E0F2-4AA8-CAE9CBF4B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86" y="3605947"/>
            <a:ext cx="961886" cy="275741"/>
          </a:xfrm>
          <a:prstGeom prst="rect">
            <a:avLst/>
          </a:prstGeom>
        </p:spPr>
      </p:pic>
      <p:sp>
        <p:nvSpPr>
          <p:cNvPr id="21" name="Rektangel 119">
            <a:extLst>
              <a:ext uri="{FF2B5EF4-FFF2-40B4-BE49-F238E27FC236}">
                <a16:creationId xmlns:a16="http://schemas.microsoft.com/office/drawing/2014/main" id="{081F8862-7F20-35F8-CBD5-EE7C1C74AB70}"/>
              </a:ext>
            </a:extLst>
          </p:cNvPr>
          <p:cNvSpPr/>
          <p:nvPr/>
        </p:nvSpPr>
        <p:spPr>
          <a:xfrm>
            <a:off x="7182566" y="1828634"/>
            <a:ext cx="1433410" cy="2250974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9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47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 121">
            <a:extLst>
              <a:ext uri="{FF2B5EF4-FFF2-40B4-BE49-F238E27FC236}">
                <a16:creationId xmlns:a16="http://schemas.microsoft.com/office/drawing/2014/main" id="{5E2B9F51-C711-FFE2-38C0-98A759E3D67B}"/>
              </a:ext>
            </a:extLst>
          </p:cNvPr>
          <p:cNvSpPr/>
          <p:nvPr/>
        </p:nvSpPr>
        <p:spPr>
          <a:xfrm>
            <a:off x="7181884" y="2940238"/>
            <a:ext cx="15260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Anne Vang Rasmussen</a:t>
            </a:r>
          </a:p>
          <a:p>
            <a:pPr fontAlgn="base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Rektor</a:t>
            </a:r>
          </a:p>
        </p:txBody>
      </p:sp>
      <p:sp>
        <p:nvSpPr>
          <p:cNvPr id="24" name="Rektangel 126">
            <a:extLst>
              <a:ext uri="{FF2B5EF4-FFF2-40B4-BE49-F238E27FC236}">
                <a16:creationId xmlns:a16="http://schemas.microsoft.com/office/drawing/2014/main" id="{E6C92381-7B91-09BB-BF68-96639F0BFC23}"/>
              </a:ext>
            </a:extLst>
          </p:cNvPr>
          <p:cNvSpPr/>
          <p:nvPr/>
        </p:nvSpPr>
        <p:spPr>
          <a:xfrm>
            <a:off x="5752848" y="1828634"/>
            <a:ext cx="1433410" cy="2250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127">
            <a:extLst>
              <a:ext uri="{FF2B5EF4-FFF2-40B4-BE49-F238E27FC236}">
                <a16:creationId xmlns:a16="http://schemas.microsoft.com/office/drawing/2014/main" id="{A4CDE92F-D1AB-84DA-E4E5-B03508536BD1}"/>
              </a:ext>
            </a:extLst>
          </p:cNvPr>
          <p:cNvSpPr/>
          <p:nvPr/>
        </p:nvSpPr>
        <p:spPr>
          <a:xfrm>
            <a:off x="5691454" y="2946635"/>
            <a:ext cx="1539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Nanna </a:t>
            </a:r>
            <a:r>
              <a:rPr lang="en-US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Westerby</a:t>
            </a:r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 Jensen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Direktør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</a:t>
            </a:r>
          </a:p>
        </p:txBody>
      </p:sp>
      <p:sp>
        <p:nvSpPr>
          <p:cNvPr id="26" name="Rektangel 133">
            <a:extLst>
              <a:ext uri="{FF2B5EF4-FFF2-40B4-BE49-F238E27FC236}">
                <a16:creationId xmlns:a16="http://schemas.microsoft.com/office/drawing/2014/main" id="{1A658DDD-3FA2-4A10-4783-FACBA8BA2EC3}"/>
              </a:ext>
            </a:extLst>
          </p:cNvPr>
          <p:cNvSpPr/>
          <p:nvPr/>
        </p:nvSpPr>
        <p:spPr>
          <a:xfrm>
            <a:off x="4337945" y="1828634"/>
            <a:ext cx="1415162" cy="2250974"/>
          </a:xfrm>
          <a:prstGeom prst="rect">
            <a:avLst/>
          </a:prstGeom>
          <a:gradFill flip="none" rotWithShape="1">
            <a:gsLst>
              <a:gs pos="12000">
                <a:schemeClr val="bg1">
                  <a:lumMod val="9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47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7" name="Rektangel 134">
            <a:extLst>
              <a:ext uri="{FF2B5EF4-FFF2-40B4-BE49-F238E27FC236}">
                <a16:creationId xmlns:a16="http://schemas.microsoft.com/office/drawing/2014/main" id="{3189C80F-382A-B5F9-2B78-B87D43188936}"/>
              </a:ext>
            </a:extLst>
          </p:cNvPr>
          <p:cNvSpPr/>
          <p:nvPr/>
        </p:nvSpPr>
        <p:spPr>
          <a:xfrm>
            <a:off x="4307106" y="2940238"/>
            <a:ext cx="1847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David </a:t>
            </a:r>
            <a:r>
              <a:rPr lang="en-GB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Meinke</a:t>
            </a:r>
            <a:endParaRPr lang="en-GB" sz="800" b="1" cap="all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Direktør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, Center for </a:t>
            </a:r>
          </a:p>
          <a:p>
            <a:pPr fontAlgn="base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Regional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Udvikling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28" name="Picture 4" descr="C:\Users\sgx209\Desktop\GC_logo_neg_656x136.png">
            <a:extLst>
              <a:ext uri="{FF2B5EF4-FFF2-40B4-BE49-F238E27FC236}">
                <a16:creationId xmlns:a16="http://schemas.microsoft.com/office/drawing/2014/main" id="{06431201-80EA-2749-888A-F00F6093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098" y="6207038"/>
            <a:ext cx="1363871" cy="28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ktangel 188">
            <a:extLst>
              <a:ext uri="{FF2B5EF4-FFF2-40B4-BE49-F238E27FC236}">
                <a16:creationId xmlns:a16="http://schemas.microsoft.com/office/drawing/2014/main" id="{C503FFE5-BD3B-4F52-79CE-3E5AE989C892}"/>
              </a:ext>
            </a:extLst>
          </p:cNvPr>
          <p:cNvSpPr/>
          <p:nvPr/>
        </p:nvSpPr>
        <p:spPr>
          <a:xfrm>
            <a:off x="2908063" y="4030476"/>
            <a:ext cx="7139886" cy="221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185">
            <a:extLst>
              <a:ext uri="{FF2B5EF4-FFF2-40B4-BE49-F238E27FC236}">
                <a16:creationId xmlns:a16="http://schemas.microsoft.com/office/drawing/2014/main" id="{165E33FD-0C3E-2EF2-B16F-F132FC738DB0}"/>
              </a:ext>
            </a:extLst>
          </p:cNvPr>
          <p:cNvSpPr/>
          <p:nvPr/>
        </p:nvSpPr>
        <p:spPr>
          <a:xfrm>
            <a:off x="5084995" y="5153452"/>
            <a:ext cx="14417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Peter </a:t>
            </a:r>
            <a:r>
              <a:rPr lang="en-US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kurtzhals</a:t>
            </a:r>
            <a:endParaRPr lang="en-US" sz="800" b="1" cap="all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  <a:p>
            <a:pPr fontAlgn="base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Chief Scientific Advisor</a:t>
            </a:r>
          </a:p>
        </p:txBody>
      </p:sp>
      <p:sp>
        <p:nvSpPr>
          <p:cNvPr id="31" name="Rektangel 172">
            <a:extLst>
              <a:ext uri="{FF2B5EF4-FFF2-40B4-BE49-F238E27FC236}">
                <a16:creationId xmlns:a16="http://schemas.microsoft.com/office/drawing/2014/main" id="{67B6D7E6-CE8E-B2AF-CFCD-4D524B0BF623}"/>
              </a:ext>
            </a:extLst>
          </p:cNvPr>
          <p:cNvSpPr/>
          <p:nvPr/>
        </p:nvSpPr>
        <p:spPr>
          <a:xfrm>
            <a:off x="3652666" y="5160402"/>
            <a:ext cx="142184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Peter Torstensen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Direktør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32" name="Rektangel 189">
            <a:extLst>
              <a:ext uri="{FF2B5EF4-FFF2-40B4-BE49-F238E27FC236}">
                <a16:creationId xmlns:a16="http://schemas.microsoft.com/office/drawing/2014/main" id="{12B76F5C-F19F-8BE8-328F-DA93DEC96337}"/>
              </a:ext>
            </a:extLst>
          </p:cNvPr>
          <p:cNvSpPr/>
          <p:nvPr/>
        </p:nvSpPr>
        <p:spPr>
          <a:xfrm>
            <a:off x="6526735" y="5153452"/>
            <a:ext cx="14299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Kristian Lyk-Jensen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Vicedirektør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33" name="Billede 48">
            <a:extLst>
              <a:ext uri="{FF2B5EF4-FFF2-40B4-BE49-F238E27FC236}">
                <a16:creationId xmlns:a16="http://schemas.microsoft.com/office/drawing/2014/main" id="{1202B184-F873-5996-A2BC-9EE5FE797D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91" b="21791"/>
          <a:stretch/>
        </p:blipFill>
        <p:spPr>
          <a:xfrm>
            <a:off x="3785669" y="5738388"/>
            <a:ext cx="682581" cy="385092"/>
          </a:xfrm>
          <a:prstGeom prst="rect">
            <a:avLst/>
          </a:prstGeom>
        </p:spPr>
      </p:pic>
      <p:pic>
        <p:nvPicPr>
          <p:cNvPr id="35" name="Billede 204">
            <a:extLst>
              <a:ext uri="{FF2B5EF4-FFF2-40B4-BE49-F238E27FC236}">
                <a16:creationId xmlns:a16="http://schemas.microsoft.com/office/drawing/2014/main" id="{B8485D47-3AD4-3D23-55D9-8270B9934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673" y="4037169"/>
            <a:ext cx="1432800" cy="1074600"/>
          </a:xfrm>
          <a:prstGeom prst="rect">
            <a:avLst/>
          </a:prstGeom>
        </p:spPr>
      </p:pic>
      <p:pic>
        <p:nvPicPr>
          <p:cNvPr id="36" name="Billede 205">
            <a:extLst>
              <a:ext uri="{FF2B5EF4-FFF2-40B4-BE49-F238E27FC236}">
                <a16:creationId xmlns:a16="http://schemas.microsoft.com/office/drawing/2014/main" id="{41A52F48-9D07-5A87-0DC1-C16AA3D0D8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r="5565" b="5839"/>
          <a:stretch/>
        </p:blipFill>
        <p:spPr>
          <a:xfrm>
            <a:off x="6527646" y="4037169"/>
            <a:ext cx="1432800" cy="1073604"/>
          </a:xfrm>
          <a:prstGeom prst="rect">
            <a:avLst/>
          </a:prstGeom>
        </p:spPr>
      </p:pic>
      <p:pic>
        <p:nvPicPr>
          <p:cNvPr id="37" name="Billede 212">
            <a:extLst>
              <a:ext uri="{FF2B5EF4-FFF2-40B4-BE49-F238E27FC236}">
                <a16:creationId xmlns:a16="http://schemas.microsoft.com/office/drawing/2014/main" id="{E78D3D54-F755-C99F-255C-49979B0910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63" y="5574784"/>
            <a:ext cx="682581" cy="682581"/>
          </a:xfrm>
          <a:prstGeom prst="rect">
            <a:avLst/>
          </a:prstGeom>
        </p:spPr>
      </p:pic>
      <p:sp>
        <p:nvSpPr>
          <p:cNvPr id="38" name="Tekstboks 18">
            <a:extLst>
              <a:ext uri="{FF2B5EF4-FFF2-40B4-BE49-F238E27FC236}">
                <a16:creationId xmlns:a16="http://schemas.microsoft.com/office/drawing/2014/main" id="{AC46805D-7C8E-4E21-029E-10063DF6B682}"/>
              </a:ext>
            </a:extLst>
          </p:cNvPr>
          <p:cNvSpPr txBox="1"/>
          <p:nvPr/>
        </p:nvSpPr>
        <p:spPr>
          <a:xfrm>
            <a:off x="501560" y="504085"/>
            <a:ext cx="37938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unikt</a:t>
            </a:r>
            <a:r>
              <a:rPr lang="en-GB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partnerskab</a:t>
            </a:r>
            <a:endParaRPr lang="en-GB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Billede 2">
            <a:extLst>
              <a:ext uri="{FF2B5EF4-FFF2-40B4-BE49-F238E27FC236}">
                <a16:creationId xmlns:a16="http://schemas.microsoft.com/office/drawing/2014/main" id="{5A922EA9-0D06-3D3A-FDF6-5BF62C48A6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24" y="1823190"/>
            <a:ext cx="1423953" cy="1067965"/>
          </a:xfrm>
          <a:prstGeom prst="rect">
            <a:avLst/>
          </a:prstGeom>
        </p:spPr>
      </p:pic>
      <p:sp>
        <p:nvSpPr>
          <p:cNvPr id="41" name="Rektangel 55">
            <a:extLst>
              <a:ext uri="{FF2B5EF4-FFF2-40B4-BE49-F238E27FC236}">
                <a16:creationId xmlns:a16="http://schemas.microsoft.com/office/drawing/2014/main" id="{FAFB4005-6AB4-E4E6-854B-B10A7295D5EA}"/>
              </a:ext>
            </a:extLst>
          </p:cNvPr>
          <p:cNvSpPr/>
          <p:nvPr/>
        </p:nvSpPr>
        <p:spPr>
          <a:xfrm>
            <a:off x="7997917" y="5158757"/>
            <a:ext cx="14299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Kristoffer </a:t>
            </a:r>
            <a:r>
              <a:rPr lang="en-US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klebak</a:t>
            </a:r>
            <a:endParaRPr lang="en-US" sz="800" b="1" cap="all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Sekretariatschef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42" name="Billede 56" descr="Et billede, der indeholder pil&#10;&#10;Automatisk genereret beskrivelse">
            <a:extLst>
              <a:ext uri="{FF2B5EF4-FFF2-40B4-BE49-F238E27FC236}">
                <a16:creationId xmlns:a16="http://schemas.microsoft.com/office/drawing/2014/main" id="{CC6BC29E-F46C-2B1B-DDCA-5DC1572D96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29" y="5496174"/>
            <a:ext cx="667146" cy="675982"/>
          </a:xfrm>
          <a:prstGeom prst="rect">
            <a:avLst/>
          </a:prstGeom>
        </p:spPr>
      </p:pic>
      <p:pic>
        <p:nvPicPr>
          <p:cNvPr id="43" name="Billede 7" descr="Et billede, der indeholder person, mand, væg, poserer&#10;&#10;Automatisk genereret beskrivelse">
            <a:extLst>
              <a:ext uri="{FF2B5EF4-FFF2-40B4-BE49-F238E27FC236}">
                <a16:creationId xmlns:a16="http://schemas.microsoft.com/office/drawing/2014/main" id="{37601084-BECB-7BB8-1136-31F7BD2D88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4" b="31671"/>
          <a:stretch/>
        </p:blipFill>
        <p:spPr>
          <a:xfrm>
            <a:off x="4320999" y="1821482"/>
            <a:ext cx="1425684" cy="1074601"/>
          </a:xfrm>
          <a:prstGeom prst="rect">
            <a:avLst/>
          </a:prstGeom>
        </p:spPr>
      </p:pic>
      <p:pic>
        <p:nvPicPr>
          <p:cNvPr id="44" name="Billede 4" descr="Et billede, der indeholder person, væg&#10;&#10;Automatisk genereret beskrivelse">
            <a:extLst>
              <a:ext uri="{FF2B5EF4-FFF2-40B4-BE49-F238E27FC236}">
                <a16:creationId xmlns:a16="http://schemas.microsoft.com/office/drawing/2014/main" id="{0AF13E5F-40BC-FE78-33C4-23660C214D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93" y="1817049"/>
            <a:ext cx="1440104" cy="1078769"/>
          </a:xfrm>
          <a:prstGeom prst="rect">
            <a:avLst/>
          </a:prstGeom>
        </p:spPr>
      </p:pic>
      <p:pic>
        <p:nvPicPr>
          <p:cNvPr id="45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FAA1F20-C523-C9C6-53DD-199F3FE46D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42" y="5768768"/>
            <a:ext cx="1678852" cy="379141"/>
          </a:xfrm>
          <a:prstGeom prst="rect">
            <a:avLst/>
          </a:prstGeom>
        </p:spPr>
      </p:pic>
      <p:pic>
        <p:nvPicPr>
          <p:cNvPr id="46" name="Billede 10">
            <a:extLst>
              <a:ext uri="{FF2B5EF4-FFF2-40B4-BE49-F238E27FC236}">
                <a16:creationId xmlns:a16="http://schemas.microsoft.com/office/drawing/2014/main" id="{036F8C05-2702-2248-DB36-4CA86B2916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170" y="3388125"/>
            <a:ext cx="1167464" cy="666428"/>
          </a:xfrm>
          <a:prstGeom prst="rect">
            <a:avLst/>
          </a:prstGeom>
        </p:spPr>
      </p:pic>
      <p:pic>
        <p:nvPicPr>
          <p:cNvPr id="47" name="Billede 12">
            <a:extLst>
              <a:ext uri="{FF2B5EF4-FFF2-40B4-BE49-F238E27FC236}">
                <a16:creationId xmlns:a16="http://schemas.microsoft.com/office/drawing/2014/main" id="{F0114AA0-6DD6-0A69-FCF6-09C1AC19A9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74" y="3168620"/>
            <a:ext cx="1270394" cy="864927"/>
          </a:xfrm>
          <a:prstGeom prst="rect">
            <a:avLst/>
          </a:prstGeom>
        </p:spPr>
      </p:pic>
      <p:pic>
        <p:nvPicPr>
          <p:cNvPr id="48" name="Billede 14">
            <a:extLst>
              <a:ext uri="{FF2B5EF4-FFF2-40B4-BE49-F238E27FC236}">
                <a16:creationId xmlns:a16="http://schemas.microsoft.com/office/drawing/2014/main" id="{9A18C38E-1373-AA72-F3A6-359D034163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66" y="3332709"/>
            <a:ext cx="1292187" cy="670861"/>
          </a:xfrm>
          <a:prstGeom prst="rect">
            <a:avLst/>
          </a:prstGeom>
        </p:spPr>
      </p:pic>
      <p:pic>
        <p:nvPicPr>
          <p:cNvPr id="49" name="Billede 16">
            <a:extLst>
              <a:ext uri="{FF2B5EF4-FFF2-40B4-BE49-F238E27FC236}">
                <a16:creationId xmlns:a16="http://schemas.microsoft.com/office/drawing/2014/main" id="{869599DE-DA73-AFC9-A0C4-C2D47EAD1A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89" y="3400995"/>
            <a:ext cx="1273959" cy="668829"/>
          </a:xfrm>
          <a:prstGeom prst="rect">
            <a:avLst/>
          </a:prstGeom>
        </p:spPr>
      </p:pic>
      <p:pic>
        <p:nvPicPr>
          <p:cNvPr id="50" name="Picture 49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89D5D4C-720E-5006-E2F0-FEFB215105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43" y="4036900"/>
            <a:ext cx="1430912" cy="1071883"/>
          </a:xfrm>
          <a:prstGeom prst="rect">
            <a:avLst/>
          </a:prstGeom>
        </p:spPr>
      </p:pic>
      <p:pic>
        <p:nvPicPr>
          <p:cNvPr id="51" name="Picture 5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3EF26F1-E85D-C8F1-C3B6-F2F90B6CB8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437" y="1831145"/>
            <a:ext cx="1415062" cy="1060010"/>
          </a:xfrm>
          <a:prstGeom prst="rect">
            <a:avLst/>
          </a:prstGeom>
        </p:spPr>
      </p:pic>
      <p:pic>
        <p:nvPicPr>
          <p:cNvPr id="4" name="Picture 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49419191-8A9B-E54C-0195-525778DEE3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67133" y="4033547"/>
            <a:ext cx="1432801" cy="1074600"/>
          </a:xfrm>
          <a:prstGeom prst="rect">
            <a:avLst/>
          </a:prstGeom>
        </p:spPr>
      </p:pic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F6AE0EC-1082-6299-3ED0-4AF0472BC2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86940" y="1822139"/>
            <a:ext cx="1429718" cy="10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4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213">
            <a:extLst>
              <a:ext uri="{FF2B5EF4-FFF2-40B4-BE49-F238E27FC236}">
                <a16:creationId xmlns:a16="http://schemas.microsoft.com/office/drawing/2014/main" id="{C6C45AC8-346B-730E-06EC-9C2E1EAC7EB0}"/>
              </a:ext>
            </a:extLst>
          </p:cNvPr>
          <p:cNvSpPr/>
          <p:nvPr/>
        </p:nvSpPr>
        <p:spPr>
          <a:xfrm>
            <a:off x="4376" y="3175790"/>
            <a:ext cx="12187624" cy="3682209"/>
          </a:xfrm>
          <a:prstGeom prst="rect">
            <a:avLst/>
          </a:prstGeom>
          <a:solidFill>
            <a:srgbClr val="2862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68AC3-DC84-42CE-A4BA-D9A4EECBB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4BA9C-8258-4EE1-8932-58667A465944}" type="datetime1">
              <a:rPr lang="da-DK" smtClean="0"/>
              <a:t>27-05-2024</a:t>
            </a:fld>
            <a:endParaRPr lang="da-D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2C6C1-AC18-AE8B-09A7-E8EDB776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Picture 4" descr="A blue hexagons an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DA066D-9219-2BCD-B88A-1865CBD1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720" y="437516"/>
            <a:ext cx="1028650" cy="1042275"/>
          </a:xfrm>
          <a:prstGeom prst="rect">
            <a:avLst/>
          </a:prstGeom>
        </p:spPr>
      </p:pic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0F8CB993-0278-9ECE-FB0B-E3C8C118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4946" y="6123480"/>
            <a:ext cx="1804424" cy="379429"/>
          </a:xfrm>
          <a:prstGeom prst="rect">
            <a:avLst/>
          </a:prstGeom>
        </p:spPr>
      </p:pic>
      <p:grpSp>
        <p:nvGrpSpPr>
          <p:cNvPr id="8" name="Gruppe 25">
            <a:extLst>
              <a:ext uri="{FF2B5EF4-FFF2-40B4-BE49-F238E27FC236}">
                <a16:creationId xmlns:a16="http://schemas.microsoft.com/office/drawing/2014/main" id="{07FD72B7-B93E-FE9E-E7AD-22D1CE95AB83}"/>
              </a:ext>
            </a:extLst>
          </p:cNvPr>
          <p:cNvGrpSpPr/>
          <p:nvPr/>
        </p:nvGrpSpPr>
        <p:grpSpPr>
          <a:xfrm>
            <a:off x="-322750" y="0"/>
            <a:ext cx="4513479" cy="2049854"/>
            <a:chOff x="9557921" y="99135"/>
            <a:chExt cx="4513479" cy="2049854"/>
          </a:xfrm>
        </p:grpSpPr>
        <p:sp>
          <p:nvSpPr>
            <p:cNvPr id="9" name="Heksagon 26">
              <a:extLst>
                <a:ext uri="{FF2B5EF4-FFF2-40B4-BE49-F238E27FC236}">
                  <a16:creationId xmlns:a16="http://schemas.microsoft.com/office/drawing/2014/main" id="{28DB02E4-3BF8-517E-81AB-D4240142A98C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" name="Heksagon 27">
              <a:extLst>
                <a:ext uri="{FF2B5EF4-FFF2-40B4-BE49-F238E27FC236}">
                  <a16:creationId xmlns:a16="http://schemas.microsoft.com/office/drawing/2014/main" id="{D9737887-41F2-5131-79D3-263A78972AFA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" name="Heksagon 28">
              <a:extLst>
                <a:ext uri="{FF2B5EF4-FFF2-40B4-BE49-F238E27FC236}">
                  <a16:creationId xmlns:a16="http://schemas.microsoft.com/office/drawing/2014/main" id="{37AB317A-91DA-AF56-A0BC-3798B83D08BC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" name="Heksagon 29">
              <a:extLst>
                <a:ext uri="{FF2B5EF4-FFF2-40B4-BE49-F238E27FC236}">
                  <a16:creationId xmlns:a16="http://schemas.microsoft.com/office/drawing/2014/main" id="{011B78A9-FDE1-28B6-60EB-398F2847D860}"/>
                </a:ext>
              </a:extLst>
            </p:cNvPr>
            <p:cNvSpPr/>
            <p:nvPr/>
          </p:nvSpPr>
          <p:spPr>
            <a:xfrm>
              <a:off x="9557921" y="230715"/>
              <a:ext cx="2225198" cy="1918274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D49F3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" name="Heksagon 30">
              <a:extLst>
                <a:ext uri="{FF2B5EF4-FFF2-40B4-BE49-F238E27FC236}">
                  <a16:creationId xmlns:a16="http://schemas.microsoft.com/office/drawing/2014/main" id="{7E7D5E66-2CE2-67FC-2596-3C630FA08025}"/>
                </a:ext>
              </a:extLst>
            </p:cNvPr>
            <p:cNvSpPr/>
            <p:nvPr/>
          </p:nvSpPr>
          <p:spPr>
            <a:xfrm rot="1633267">
              <a:off x="10913919" y="136810"/>
              <a:ext cx="2069948" cy="1784438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7696B6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4" name="Heksagon 31">
              <a:extLst>
                <a:ext uri="{FF2B5EF4-FFF2-40B4-BE49-F238E27FC236}">
                  <a16:creationId xmlns:a16="http://schemas.microsoft.com/office/drawing/2014/main" id="{9D8C9595-2913-D100-9E64-924D61933AE7}"/>
                </a:ext>
              </a:extLst>
            </p:cNvPr>
            <p:cNvSpPr/>
            <p:nvPr/>
          </p:nvSpPr>
          <p:spPr>
            <a:xfrm rot="21020227">
              <a:off x="12467567" y="99135"/>
              <a:ext cx="1603833" cy="1382615"/>
            </a:xfrm>
            <a:prstGeom prst="hexagon">
              <a:avLst>
                <a:gd name="adj" fmla="val 28868"/>
                <a:gd name="vf" fmla="val 115470"/>
              </a:avLst>
            </a:prstGeom>
            <a:solidFill>
              <a:srgbClr val="CBCBCB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</p:grpSp>
      <p:sp>
        <p:nvSpPr>
          <p:cNvPr id="4" name="Rektangel 5">
            <a:extLst>
              <a:ext uri="{FF2B5EF4-FFF2-40B4-BE49-F238E27FC236}">
                <a16:creationId xmlns:a16="http://schemas.microsoft.com/office/drawing/2014/main" id="{E684466B-920E-FDF2-D3B1-692F526096A1}"/>
              </a:ext>
            </a:extLst>
          </p:cNvPr>
          <p:cNvSpPr/>
          <p:nvPr/>
        </p:nvSpPr>
        <p:spPr>
          <a:xfrm>
            <a:off x="2482236" y="2092180"/>
            <a:ext cx="1431968" cy="2213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112">
            <a:extLst>
              <a:ext uri="{FF2B5EF4-FFF2-40B4-BE49-F238E27FC236}">
                <a16:creationId xmlns:a16="http://schemas.microsoft.com/office/drawing/2014/main" id="{FC801730-6D2A-CDC4-5BB6-49960473030B}"/>
              </a:ext>
            </a:extLst>
          </p:cNvPr>
          <p:cNvSpPr/>
          <p:nvPr/>
        </p:nvSpPr>
        <p:spPr>
          <a:xfrm>
            <a:off x="8188384" y="2066714"/>
            <a:ext cx="1433410" cy="2208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19">
            <a:extLst>
              <a:ext uri="{FF2B5EF4-FFF2-40B4-BE49-F238E27FC236}">
                <a16:creationId xmlns:a16="http://schemas.microsoft.com/office/drawing/2014/main" id="{6B5E718F-AC24-6A12-8293-F539F84A5721}"/>
              </a:ext>
            </a:extLst>
          </p:cNvPr>
          <p:cNvSpPr/>
          <p:nvPr/>
        </p:nvSpPr>
        <p:spPr>
          <a:xfrm>
            <a:off x="6756411" y="2066714"/>
            <a:ext cx="1433410" cy="2250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21">
            <a:extLst>
              <a:ext uri="{FF2B5EF4-FFF2-40B4-BE49-F238E27FC236}">
                <a16:creationId xmlns:a16="http://schemas.microsoft.com/office/drawing/2014/main" id="{5C8B2BBC-37C2-44B9-89BF-D8DEDA4866AC}"/>
              </a:ext>
            </a:extLst>
          </p:cNvPr>
          <p:cNvSpPr/>
          <p:nvPr/>
        </p:nvSpPr>
        <p:spPr>
          <a:xfrm>
            <a:off x="6755729" y="3178318"/>
            <a:ext cx="15260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Jes Andersen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Tiltrækning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 og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kommunikation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17" name="Rektangel 126">
            <a:extLst>
              <a:ext uri="{FF2B5EF4-FFF2-40B4-BE49-F238E27FC236}">
                <a16:creationId xmlns:a16="http://schemas.microsoft.com/office/drawing/2014/main" id="{17AF1C49-EF28-F59C-4837-F206F327380D}"/>
              </a:ext>
            </a:extLst>
          </p:cNvPr>
          <p:cNvSpPr/>
          <p:nvPr/>
        </p:nvSpPr>
        <p:spPr>
          <a:xfrm>
            <a:off x="5326693" y="2066714"/>
            <a:ext cx="1433410" cy="2250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127">
            <a:extLst>
              <a:ext uri="{FF2B5EF4-FFF2-40B4-BE49-F238E27FC236}">
                <a16:creationId xmlns:a16="http://schemas.microsoft.com/office/drawing/2014/main" id="{6A8E6584-A3AC-B403-6A6C-53D6264D0113}"/>
              </a:ext>
            </a:extLst>
          </p:cNvPr>
          <p:cNvSpPr/>
          <p:nvPr/>
        </p:nvSpPr>
        <p:spPr>
          <a:xfrm>
            <a:off x="5265299" y="3184715"/>
            <a:ext cx="153909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9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Kristoffer </a:t>
            </a:r>
            <a:r>
              <a:rPr lang="en-US" sz="9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klebak</a:t>
            </a:r>
            <a:endParaRPr lang="en-US" sz="900" b="1" cap="all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  <a:p>
            <a:pPr fontAlgn="base"/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Sekretariatschef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19" name="Rektangel 133">
            <a:extLst>
              <a:ext uri="{FF2B5EF4-FFF2-40B4-BE49-F238E27FC236}">
                <a16:creationId xmlns:a16="http://schemas.microsoft.com/office/drawing/2014/main" id="{0F9B95DD-68D7-D682-68F9-62725D32B899}"/>
              </a:ext>
            </a:extLst>
          </p:cNvPr>
          <p:cNvSpPr/>
          <p:nvPr/>
        </p:nvSpPr>
        <p:spPr>
          <a:xfrm>
            <a:off x="3911790" y="2066714"/>
            <a:ext cx="1415162" cy="2250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0" name="Rektangel 134">
            <a:extLst>
              <a:ext uri="{FF2B5EF4-FFF2-40B4-BE49-F238E27FC236}">
                <a16:creationId xmlns:a16="http://schemas.microsoft.com/office/drawing/2014/main" id="{35F8E64E-CB84-FE86-FE19-341FCEEFCAC5}"/>
              </a:ext>
            </a:extLst>
          </p:cNvPr>
          <p:cNvSpPr/>
          <p:nvPr/>
        </p:nvSpPr>
        <p:spPr>
          <a:xfrm>
            <a:off x="3880951" y="3178318"/>
            <a:ext cx="18479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Lene </a:t>
            </a:r>
            <a:r>
              <a:rPr lang="en-GB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rasmussen</a:t>
            </a:r>
            <a:endParaRPr lang="en-GB" sz="800" b="1" cap="all" dirty="0">
              <a:solidFill>
                <a:schemeClr val="accent1">
                  <a:lumMod val="75000"/>
                </a:schemeClr>
              </a:solidFill>
              <a:latin typeface="Open Sans"/>
            </a:endParaRP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Projektleder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21" name="Rektangel 188">
            <a:extLst>
              <a:ext uri="{FF2B5EF4-FFF2-40B4-BE49-F238E27FC236}">
                <a16:creationId xmlns:a16="http://schemas.microsoft.com/office/drawing/2014/main" id="{3A46A204-FBF7-0EC8-7C32-3D18ED92BBA2}"/>
              </a:ext>
            </a:extLst>
          </p:cNvPr>
          <p:cNvSpPr/>
          <p:nvPr/>
        </p:nvSpPr>
        <p:spPr>
          <a:xfrm>
            <a:off x="2481908" y="4268556"/>
            <a:ext cx="7139886" cy="2212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 185">
            <a:extLst>
              <a:ext uri="{FF2B5EF4-FFF2-40B4-BE49-F238E27FC236}">
                <a16:creationId xmlns:a16="http://schemas.microsoft.com/office/drawing/2014/main" id="{667E3FB6-12A2-A6F4-A88A-47E7B6F76AD5}"/>
              </a:ext>
            </a:extLst>
          </p:cNvPr>
          <p:cNvSpPr/>
          <p:nvPr/>
        </p:nvSpPr>
        <p:spPr>
          <a:xfrm>
            <a:off x="4658840" y="5391532"/>
            <a:ext cx="144173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Jeppe </a:t>
            </a:r>
            <a:r>
              <a:rPr lang="en-US" sz="800" b="1" cap="all" dirty="0" err="1">
                <a:solidFill>
                  <a:schemeClr val="accent1">
                    <a:lumMod val="75000"/>
                  </a:schemeClr>
                </a:solidFill>
                <a:latin typeface="Open Sans"/>
              </a:rPr>
              <a:t>Cronwald</a:t>
            </a:r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 Svendsen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Specialkonsulent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sp>
        <p:nvSpPr>
          <p:cNvPr id="23" name="Rektangel 172">
            <a:extLst>
              <a:ext uri="{FF2B5EF4-FFF2-40B4-BE49-F238E27FC236}">
                <a16:creationId xmlns:a16="http://schemas.microsoft.com/office/drawing/2014/main" id="{ED780209-DD3F-29EC-53B1-5588C696AFC6}"/>
              </a:ext>
            </a:extLst>
          </p:cNvPr>
          <p:cNvSpPr/>
          <p:nvPr/>
        </p:nvSpPr>
        <p:spPr>
          <a:xfrm>
            <a:off x="3226511" y="5398482"/>
            <a:ext cx="142184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Rasmus Rask Kjær Poulsen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Konsulent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24" name="Billede 7" descr="Et billede, der indeholder person, mand, væg, poserer&#10;&#10;Automatisk genereret beskrivelse">
            <a:extLst>
              <a:ext uri="{FF2B5EF4-FFF2-40B4-BE49-F238E27FC236}">
                <a16:creationId xmlns:a16="http://schemas.microsoft.com/office/drawing/2014/main" id="{6B9032FC-3164-D3A6-7486-4EFBEDAE8D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4" b="31671"/>
          <a:stretch/>
        </p:blipFill>
        <p:spPr>
          <a:xfrm>
            <a:off x="3894844" y="2059562"/>
            <a:ext cx="1425684" cy="1074601"/>
          </a:xfrm>
          <a:prstGeom prst="rect">
            <a:avLst/>
          </a:prstGeom>
        </p:spPr>
      </p:pic>
      <p:pic>
        <p:nvPicPr>
          <p:cNvPr id="25" name="Billede 10" descr="Et billede, der indeholder person, mand, væg, kulør&#10;&#10;Automatisk genereret beskrivelse">
            <a:extLst>
              <a:ext uri="{FF2B5EF4-FFF2-40B4-BE49-F238E27FC236}">
                <a16:creationId xmlns:a16="http://schemas.microsoft.com/office/drawing/2014/main" id="{DAC686AC-4448-4804-2AA5-F7DC5921DF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4425" r="19764" b="26400"/>
          <a:stretch/>
        </p:blipFill>
        <p:spPr>
          <a:xfrm>
            <a:off x="5347919" y="2070176"/>
            <a:ext cx="1332577" cy="1085740"/>
          </a:xfrm>
          <a:prstGeom prst="rect">
            <a:avLst/>
          </a:prstGeom>
        </p:spPr>
      </p:pic>
      <p:pic>
        <p:nvPicPr>
          <p:cNvPr id="26" name="Billede 13" descr="Et billede, der indeholder mand, person, poserer, kulør&#10;&#10;Automatisk genereret beskrivelse">
            <a:extLst>
              <a:ext uri="{FF2B5EF4-FFF2-40B4-BE49-F238E27FC236}">
                <a16:creationId xmlns:a16="http://schemas.microsoft.com/office/drawing/2014/main" id="{A0A9671F-E017-CB0E-8487-F0C93A15C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68" y="2049854"/>
            <a:ext cx="1444878" cy="1083659"/>
          </a:xfrm>
          <a:prstGeom prst="rect">
            <a:avLst/>
          </a:prstGeom>
        </p:spPr>
      </p:pic>
      <p:pic>
        <p:nvPicPr>
          <p:cNvPr id="27" name="Billede 15" descr="Et billede, der indeholder person, mand, slips, bærer&#10;&#10;Automatisk genereret beskrivelse">
            <a:extLst>
              <a:ext uri="{FF2B5EF4-FFF2-40B4-BE49-F238E27FC236}">
                <a16:creationId xmlns:a16="http://schemas.microsoft.com/office/drawing/2014/main" id="{AC96341A-66AB-8E1A-B938-BF357A3A9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09" y="2072002"/>
            <a:ext cx="1428443" cy="1070034"/>
          </a:xfrm>
          <a:prstGeom prst="rect">
            <a:avLst/>
          </a:prstGeom>
        </p:spPr>
      </p:pic>
      <p:sp>
        <p:nvSpPr>
          <p:cNvPr id="30" name="Rektangel 114">
            <a:extLst>
              <a:ext uri="{FF2B5EF4-FFF2-40B4-BE49-F238E27FC236}">
                <a16:creationId xmlns:a16="http://schemas.microsoft.com/office/drawing/2014/main" id="{62066FC8-33F1-5B5C-0282-EEC945D5FD9A}"/>
              </a:ext>
            </a:extLst>
          </p:cNvPr>
          <p:cNvSpPr/>
          <p:nvPr/>
        </p:nvSpPr>
        <p:spPr>
          <a:xfrm>
            <a:off x="7538723" y="5378851"/>
            <a:ext cx="1462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Marianne Uldall Jepsen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Kommunikationschef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  <a:p>
            <a:pPr fontAlgn="base"/>
            <a:endParaRPr lang="en-US" sz="8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31" name="Billede 117">
            <a:extLst>
              <a:ext uri="{FF2B5EF4-FFF2-40B4-BE49-F238E27FC236}">
                <a16:creationId xmlns:a16="http://schemas.microsoft.com/office/drawing/2014/main" id="{1158212B-E9E4-0E51-0079-2E413C88A1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309" y="6044560"/>
            <a:ext cx="961886" cy="275741"/>
          </a:xfrm>
          <a:prstGeom prst="rect">
            <a:avLst/>
          </a:prstGeom>
        </p:spPr>
      </p:pic>
      <p:sp>
        <p:nvSpPr>
          <p:cNvPr id="32" name="Rektangel 59">
            <a:extLst>
              <a:ext uri="{FF2B5EF4-FFF2-40B4-BE49-F238E27FC236}">
                <a16:creationId xmlns:a16="http://schemas.microsoft.com/office/drawing/2014/main" id="{762F8FDE-9E55-09A0-2AD2-576AA705CD37}"/>
              </a:ext>
            </a:extLst>
          </p:cNvPr>
          <p:cNvSpPr/>
          <p:nvPr/>
        </p:nvSpPr>
        <p:spPr>
          <a:xfrm>
            <a:off x="6111563" y="5390931"/>
            <a:ext cx="14256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800" b="1" cap="all" dirty="0">
                <a:solidFill>
                  <a:schemeClr val="accent1">
                    <a:lumMod val="75000"/>
                  </a:schemeClr>
                </a:solidFill>
                <a:latin typeface="Open Sans"/>
              </a:rPr>
              <a:t>Claus Jepsen</a:t>
            </a:r>
          </a:p>
          <a:p>
            <a:pPr fontAlgn="base"/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Open Sans"/>
              </a:rPr>
              <a:t>Chefkonsulent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Open Sans"/>
            </a:endParaRPr>
          </a:p>
        </p:txBody>
      </p:sp>
      <p:pic>
        <p:nvPicPr>
          <p:cNvPr id="34" name="Billede 4" descr="Et billede, der indeholder person, slips, væg, poserer&#10;&#10;Automatisk genereret beskrivelse">
            <a:extLst>
              <a:ext uri="{FF2B5EF4-FFF2-40B4-BE49-F238E27FC236}">
                <a16:creationId xmlns:a16="http://schemas.microsoft.com/office/drawing/2014/main" id="{EAD5DE81-18B6-4AA0-1214-AFC1979DC0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9" y="4270168"/>
            <a:ext cx="1421849" cy="1066387"/>
          </a:xfrm>
          <a:prstGeom prst="rect">
            <a:avLst/>
          </a:prstGeom>
        </p:spPr>
      </p:pic>
      <p:pic>
        <p:nvPicPr>
          <p:cNvPr id="39" name="Billede 19">
            <a:extLst>
              <a:ext uri="{FF2B5EF4-FFF2-40B4-BE49-F238E27FC236}">
                <a16:creationId xmlns:a16="http://schemas.microsoft.com/office/drawing/2014/main" id="{A3490693-E37B-3A5C-14BA-0B1F5198B8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09" y="4270168"/>
            <a:ext cx="1128894" cy="1128894"/>
          </a:xfrm>
          <a:prstGeom prst="rect">
            <a:avLst/>
          </a:prstGeom>
        </p:spPr>
      </p:pic>
      <p:pic>
        <p:nvPicPr>
          <p:cNvPr id="40" name="Billede 25" descr="Et billede, der indeholder person, væg, kvinde&#10;&#10;Automatisk genereret beskrivelse">
            <a:extLst>
              <a:ext uri="{FF2B5EF4-FFF2-40B4-BE49-F238E27FC236}">
                <a16:creationId xmlns:a16="http://schemas.microsoft.com/office/drawing/2014/main" id="{7741310A-390D-74A1-3C62-472A07F679B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8384"/>
          <a:stretch/>
        </p:blipFill>
        <p:spPr>
          <a:xfrm>
            <a:off x="7514609" y="4275215"/>
            <a:ext cx="1375321" cy="1024771"/>
          </a:xfrm>
          <a:prstGeom prst="rect">
            <a:avLst/>
          </a:prstGeom>
        </p:spPr>
      </p:pic>
      <p:sp>
        <p:nvSpPr>
          <p:cNvPr id="42" name="Tekstboks 18">
            <a:extLst>
              <a:ext uri="{FF2B5EF4-FFF2-40B4-BE49-F238E27FC236}">
                <a16:creationId xmlns:a16="http://schemas.microsoft.com/office/drawing/2014/main" id="{98BACAFE-EA59-EDE9-C1B6-E98FFCC4E551}"/>
              </a:ext>
            </a:extLst>
          </p:cNvPr>
          <p:cNvSpPr txBox="1"/>
          <p:nvPr/>
        </p:nvSpPr>
        <p:spPr>
          <a:xfrm>
            <a:off x="501560" y="350197"/>
            <a:ext cx="37938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unikt</a:t>
            </a:r>
            <a:r>
              <a:rPr lang="en-GB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partnerskab</a:t>
            </a:r>
            <a:endParaRPr lang="en-GB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Sekretariatet</a:t>
            </a:r>
            <a:endParaRPr lang="en-GB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C15F23E3-A89A-33B3-D6C7-714AF37F01D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484" t="14875" r="23969" b="29885"/>
          <a:stretch/>
        </p:blipFill>
        <p:spPr>
          <a:xfrm>
            <a:off x="3863612" y="2083053"/>
            <a:ext cx="1417150" cy="1076399"/>
          </a:xfrm>
          <a:prstGeom prst="rect">
            <a:avLst/>
          </a:prstGeom>
        </p:spPr>
      </p:pic>
      <p:pic>
        <p:nvPicPr>
          <p:cNvPr id="45" name="Picture 4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BD78F2E-A91C-66FC-0485-3647CE91FB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3655" y="5792352"/>
            <a:ext cx="1371991" cy="783178"/>
          </a:xfrm>
          <a:prstGeom prst="rect">
            <a:avLst/>
          </a:prstGeom>
        </p:spPr>
      </p:pic>
      <p:pic>
        <p:nvPicPr>
          <p:cNvPr id="47" name="Picture 46" descr="A blue logo with a castle and waves&#10;&#10;Description automatically generated">
            <a:extLst>
              <a:ext uri="{FF2B5EF4-FFF2-40B4-BE49-F238E27FC236}">
                <a16:creationId xmlns:a16="http://schemas.microsoft.com/office/drawing/2014/main" id="{9105318A-F10A-9E04-1E32-CB134BE1D8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45838" y="5746298"/>
            <a:ext cx="1139604" cy="775880"/>
          </a:xfrm>
          <a:prstGeom prst="rect">
            <a:avLst/>
          </a:prstGeom>
        </p:spPr>
      </p:pic>
      <p:pic>
        <p:nvPicPr>
          <p:cNvPr id="49" name="Picture 4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550424-9450-2975-1049-5172D2EF51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5914" y="5784628"/>
            <a:ext cx="1371991" cy="712292"/>
          </a:xfrm>
          <a:prstGeom prst="rect">
            <a:avLst/>
          </a:prstGeom>
        </p:spPr>
      </p:pic>
      <p:pic>
        <p:nvPicPr>
          <p:cNvPr id="53" name="Picture 52" descr="A black background with red and grey text&#10;&#10;Description automatically generated">
            <a:extLst>
              <a:ext uri="{FF2B5EF4-FFF2-40B4-BE49-F238E27FC236}">
                <a16:creationId xmlns:a16="http://schemas.microsoft.com/office/drawing/2014/main" id="{BC3F53A4-95B9-844B-1A35-FF4DC13E6B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97306" y="3604849"/>
            <a:ext cx="1235126" cy="648442"/>
          </a:xfrm>
          <a:prstGeom prst="rect">
            <a:avLst/>
          </a:prstGeom>
        </p:spPr>
      </p:pic>
      <p:pic>
        <p:nvPicPr>
          <p:cNvPr id="28" name="Picture 27" descr="A silhouette of a person&#10;&#10;Description automatically generated">
            <a:extLst>
              <a:ext uri="{FF2B5EF4-FFF2-40B4-BE49-F238E27FC236}">
                <a16:creationId xmlns:a16="http://schemas.microsoft.com/office/drawing/2014/main" id="{7DD91C79-59D9-0B52-14F5-FB7CCCFA92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0901" y="4291155"/>
            <a:ext cx="1351792" cy="1013844"/>
          </a:xfrm>
          <a:prstGeom prst="rect">
            <a:avLst/>
          </a:prstGeom>
        </p:spPr>
      </p:pic>
      <p:pic>
        <p:nvPicPr>
          <p:cNvPr id="54" name="Picture 53" descr="A black background with red and grey text&#10;&#10;Description automatically generated">
            <a:extLst>
              <a:ext uri="{FF2B5EF4-FFF2-40B4-BE49-F238E27FC236}">
                <a16:creationId xmlns:a16="http://schemas.microsoft.com/office/drawing/2014/main" id="{FE7307C0-31A1-5875-2C22-5788810CF54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8346" y="3600756"/>
            <a:ext cx="1235126" cy="648442"/>
          </a:xfrm>
          <a:prstGeom prst="rect">
            <a:avLst/>
          </a:prstGeom>
        </p:spPr>
      </p:pic>
      <p:pic>
        <p:nvPicPr>
          <p:cNvPr id="55" name="Picture 54" descr="A black background with red and grey text&#10;&#10;Description automatically generated">
            <a:extLst>
              <a:ext uri="{FF2B5EF4-FFF2-40B4-BE49-F238E27FC236}">
                <a16:creationId xmlns:a16="http://schemas.microsoft.com/office/drawing/2014/main" id="{896219EE-9BA0-F843-1574-B5867DF3D2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87229" y="3603752"/>
            <a:ext cx="1235126" cy="6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21557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D4C2B439-2B48-4EB6-B4DD-02276B37A2D5}" vid="{2310CFA2-FE2A-413F-984A-5196CD259D2B}"/>
    </a:ext>
  </a:extLst>
</a:theme>
</file>

<file path=ppt/theme/theme2.xml><?xml version="1.0" encoding="utf-8"?>
<a:theme xmlns:a="http://schemas.openxmlformats.org/drawingml/2006/main" name="Office Theme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a2630e2-1ac5-455e-8217-0156b1936a76}" enabled="1" method="Standard" siteId="{a3927f91-cda1-4696-af89-8c9f1ceffa9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517</TotalTime>
  <Words>1252</Words>
  <Application>Microsoft Office PowerPoint</Application>
  <PresentationFormat>Widescreen</PresentationFormat>
  <Paragraphs>288</Paragraphs>
  <Slides>27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Microsoft New Tai Lue</vt:lpstr>
      <vt:lpstr>Open Sans</vt:lpstr>
      <vt:lpstr>Segoe UI Light</vt:lpstr>
      <vt:lpstr>Wingdings</vt:lpstr>
      <vt:lpstr>Brugerdefineret design</vt:lpstr>
      <vt:lpstr>Bitmap Image</vt:lpstr>
      <vt:lpstr>Bitmapbillede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 Andersen</dc:creator>
  <cp:lastModifiedBy>Jes Andersen</cp:lastModifiedBy>
  <cp:revision>30</cp:revision>
  <dcterms:created xsi:type="dcterms:W3CDTF">2023-07-03T08:10:55Z</dcterms:created>
  <dcterms:modified xsi:type="dcterms:W3CDTF">2024-05-27T08:35:17Z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MSIP_Label_6a2630e2-1ac5-455e-8217-0156b1936a76_Enabled">
    <vt:lpwstr>true</vt:lpwstr>
  </property>
  <property fmtid="{D5CDD505-2E9C-101B-9397-08002B2CF9AE}" pid="4" name="MSIP_Label_6a2630e2-1ac5-455e-8217-0156b1936a76_SetDate">
    <vt:lpwstr>2023-07-03T08:47:18Z</vt:lpwstr>
  </property>
  <property fmtid="{D5CDD505-2E9C-101B-9397-08002B2CF9AE}" pid="5" name="MSIP_Label_6a2630e2-1ac5-455e-8217-0156b1936a76_Method">
    <vt:lpwstr>Standard</vt:lpwstr>
  </property>
  <property fmtid="{D5CDD505-2E9C-101B-9397-08002B2CF9AE}" pid="6" name="MSIP_Label_6a2630e2-1ac5-455e-8217-0156b1936a76_Name">
    <vt:lpwstr>Notclass</vt:lpwstr>
  </property>
  <property fmtid="{D5CDD505-2E9C-101B-9397-08002B2CF9AE}" pid="7" name="MSIP_Label_6a2630e2-1ac5-455e-8217-0156b1936a76_SiteId">
    <vt:lpwstr>a3927f91-cda1-4696-af89-8c9f1ceffa91</vt:lpwstr>
  </property>
  <property fmtid="{D5CDD505-2E9C-101B-9397-08002B2CF9AE}" pid="8" name="MSIP_Label_6a2630e2-1ac5-455e-8217-0156b1936a76_ActionId">
    <vt:lpwstr>2547a8ee-73c2-4e04-aa52-28230e0a7429</vt:lpwstr>
  </property>
  <property fmtid="{D5CDD505-2E9C-101B-9397-08002B2CF9AE}" pid="9" name="MSIP_Label_6a2630e2-1ac5-455e-8217-0156b1936a76_ContentBits">
    <vt:lpwstr>0</vt:lpwstr>
  </property>
</Properties>
</file>